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Poppins"/>
      <p:regular r:id="rId27"/>
      <p:bold r:id="rId28"/>
      <p:italic r:id="rId29"/>
      <p:boldItalic r:id="rId30"/>
    </p:embeddedFont>
    <p:embeddedFont>
      <p:font typeface="Inter"/>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Poppins-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Inter-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2b6e521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2b6e521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2b6e521b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2b6e521b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2b6e521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2b6e521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2b6e521b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2b6e521b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a518d8f4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ba518d8f4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2b6e521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2b6e521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a518d8f46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ba518d8f46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2b6e521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2b6e521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2b6e521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2b6e521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2b6e521b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2b6e521b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294788"/>
            <a:ext cx="4818300" cy="2231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439213"/>
            <a:ext cx="48183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6092925" y="535000"/>
            <a:ext cx="2709600" cy="4073400"/>
          </a:xfrm>
          <a:prstGeom prst="rect">
            <a:avLst/>
          </a:prstGeom>
          <a:noFill/>
          <a:ln>
            <a:noFill/>
          </a:ln>
        </p:spPr>
      </p:sp>
      <p:grpSp>
        <p:nvGrpSpPr>
          <p:cNvPr id="12" name="Google Shape;12;p2"/>
          <p:cNvGrpSpPr/>
          <p:nvPr/>
        </p:nvGrpSpPr>
        <p:grpSpPr>
          <a:xfrm>
            <a:off x="165886" y="1180497"/>
            <a:ext cx="5643162" cy="3982403"/>
            <a:chOff x="165886" y="1180497"/>
            <a:chExt cx="5643162" cy="3982403"/>
          </a:xfrm>
        </p:grpSpPr>
        <p:sp>
          <p:nvSpPr>
            <p:cNvPr id="13" name="Google Shape;13;p2"/>
            <p:cNvSpPr/>
            <p:nvPr/>
          </p:nvSpPr>
          <p:spPr>
            <a:xfrm>
              <a:off x="165886" y="11804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 name="Google Shape;14;p2"/>
            <p:cNvSpPr/>
            <p:nvPr/>
          </p:nvSpPr>
          <p:spPr>
            <a:xfrm>
              <a:off x="1064150" y="47891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 name="Google Shape;15;p2"/>
            <p:cNvSpPr/>
            <p:nvPr/>
          </p:nvSpPr>
          <p:spPr>
            <a:xfrm>
              <a:off x="4780425"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 name="Google Shape;16;p2"/>
          <p:cNvGrpSpPr/>
          <p:nvPr/>
        </p:nvGrpSpPr>
        <p:grpSpPr>
          <a:xfrm>
            <a:off x="218450" y="-587850"/>
            <a:ext cx="3123650" cy="6278125"/>
            <a:chOff x="218450" y="-587850"/>
            <a:chExt cx="3123650" cy="6278125"/>
          </a:xfrm>
        </p:grpSpPr>
        <p:sp>
          <p:nvSpPr>
            <p:cNvPr id="17" name="Google Shape;17;p2"/>
            <p:cNvSpPr/>
            <p:nvPr/>
          </p:nvSpPr>
          <p:spPr>
            <a:xfrm>
              <a:off x="218450" y="-5878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 name="Google Shape;18;p2"/>
            <p:cNvSpPr/>
            <p:nvPr/>
          </p:nvSpPr>
          <p:spPr>
            <a:xfrm>
              <a:off x="2348800" y="46969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11"/>
          <p:cNvSpPr txBox="1"/>
          <p:nvPr>
            <p:ph hasCustomPrompt="1" type="title"/>
          </p:nvPr>
        </p:nvSpPr>
        <p:spPr>
          <a:xfrm>
            <a:off x="4069025" y="1754875"/>
            <a:ext cx="4359900" cy="10872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u="sng">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4069025" y="2981727"/>
            <a:ext cx="4359900" cy="406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0" name="Google Shape;90;p11"/>
          <p:cNvSpPr/>
          <p:nvPr>
            <p:ph idx="2" type="pic"/>
          </p:nvPr>
        </p:nvSpPr>
        <p:spPr>
          <a:xfrm flipH="1">
            <a:off x="715102" y="535000"/>
            <a:ext cx="2670600" cy="4073400"/>
          </a:xfrm>
          <a:prstGeom prst="rect">
            <a:avLst/>
          </a:prstGeom>
          <a:noFill/>
          <a:ln>
            <a:noFill/>
          </a:ln>
        </p:spPr>
      </p:sp>
      <p:sp>
        <p:nvSpPr>
          <p:cNvPr id="91" name="Google Shape;91;p11"/>
          <p:cNvSpPr/>
          <p:nvPr/>
        </p:nvSpPr>
        <p:spPr>
          <a:xfrm>
            <a:off x="7893061" y="47890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2" name="Google Shape;92;p11"/>
          <p:cNvSpPr/>
          <p:nvPr/>
        </p:nvSpPr>
        <p:spPr>
          <a:xfrm>
            <a:off x="6415475" y="17597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93" name="Google Shape;93;p11"/>
          <p:cNvGrpSpPr/>
          <p:nvPr/>
        </p:nvGrpSpPr>
        <p:grpSpPr>
          <a:xfrm>
            <a:off x="7435600" y="-619725"/>
            <a:ext cx="2392175" cy="5045775"/>
            <a:chOff x="7435600" y="-619725"/>
            <a:chExt cx="2392175" cy="5045775"/>
          </a:xfrm>
        </p:grpSpPr>
        <p:sp>
          <p:nvSpPr>
            <p:cNvPr id="94" name="Google Shape;94;p11"/>
            <p:cNvSpPr/>
            <p:nvPr/>
          </p:nvSpPr>
          <p:spPr>
            <a:xfrm>
              <a:off x="7435600" y="-6197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5" name="Google Shape;95;p11"/>
            <p:cNvSpPr/>
            <p:nvPr/>
          </p:nvSpPr>
          <p:spPr>
            <a:xfrm>
              <a:off x="8834475" y="34327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6"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7" name="Shape 97"/>
        <p:cNvGrpSpPr/>
        <p:nvPr/>
      </p:nvGrpSpPr>
      <p:grpSpPr>
        <a:xfrm>
          <a:off x="0" y="0"/>
          <a:ext cx="0" cy="0"/>
          <a:chOff x="0" y="0"/>
          <a:chExt cx="0" cy="0"/>
        </a:xfrm>
      </p:grpSpPr>
      <p:sp>
        <p:nvSpPr>
          <p:cNvPr id="98" name="Google Shape;9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 name="Google Shape;99;p13"/>
          <p:cNvGrpSpPr/>
          <p:nvPr/>
        </p:nvGrpSpPr>
        <p:grpSpPr>
          <a:xfrm>
            <a:off x="4075350" y="-733400"/>
            <a:ext cx="993350" cy="6492875"/>
            <a:chOff x="4075350" y="-733400"/>
            <a:chExt cx="993350" cy="6492875"/>
          </a:xfrm>
        </p:grpSpPr>
        <p:sp>
          <p:nvSpPr>
            <p:cNvPr id="100" name="Google Shape;100;p13"/>
            <p:cNvSpPr/>
            <p:nvPr/>
          </p:nvSpPr>
          <p:spPr>
            <a:xfrm>
              <a:off x="4075400" y="47661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1" name="Google Shape;101;p13"/>
            <p:cNvSpPr/>
            <p:nvPr/>
          </p:nvSpPr>
          <p:spPr>
            <a:xfrm>
              <a:off x="4075350" y="-7334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02" name="Google Shape;102;p13"/>
          <p:cNvGrpSpPr/>
          <p:nvPr/>
        </p:nvGrpSpPr>
        <p:grpSpPr>
          <a:xfrm>
            <a:off x="200788" y="69297"/>
            <a:ext cx="8900858" cy="4999984"/>
            <a:chOff x="200788" y="69297"/>
            <a:chExt cx="8900858" cy="4999984"/>
          </a:xfrm>
        </p:grpSpPr>
        <p:sp>
          <p:nvSpPr>
            <p:cNvPr id="103" name="Google Shape;103;p13"/>
            <p:cNvSpPr/>
            <p:nvPr/>
          </p:nvSpPr>
          <p:spPr>
            <a:xfrm>
              <a:off x="2836486" y="692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4" name="Google Shape;104;p13"/>
            <p:cNvSpPr/>
            <p:nvPr/>
          </p:nvSpPr>
          <p:spPr>
            <a:xfrm>
              <a:off x="7868750" y="1612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5" name="Google Shape;105;p13"/>
            <p:cNvSpPr/>
            <p:nvPr/>
          </p:nvSpPr>
          <p:spPr>
            <a:xfrm>
              <a:off x="8536338" y="465978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 name="Google Shape;106;p13"/>
            <p:cNvSpPr/>
            <p:nvPr/>
          </p:nvSpPr>
          <p:spPr>
            <a:xfrm>
              <a:off x="200788" y="48247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7" name="Shape 107"/>
        <p:cNvGrpSpPr/>
        <p:nvPr/>
      </p:nvGrpSpPr>
      <p:grpSpPr>
        <a:xfrm>
          <a:off x="0" y="0"/>
          <a:ext cx="0" cy="0"/>
          <a:chOff x="0" y="0"/>
          <a:chExt cx="0" cy="0"/>
        </a:xfrm>
      </p:grpSpPr>
      <p:sp>
        <p:nvSpPr>
          <p:cNvPr id="108" name="Google Shape;10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9" name="Google Shape;109;p14"/>
          <p:cNvGrpSpPr/>
          <p:nvPr/>
        </p:nvGrpSpPr>
        <p:grpSpPr>
          <a:xfrm>
            <a:off x="4136475" y="-594875"/>
            <a:ext cx="3214800" cy="6319750"/>
            <a:chOff x="4136475" y="-594875"/>
            <a:chExt cx="3214800" cy="6319750"/>
          </a:xfrm>
        </p:grpSpPr>
        <p:sp>
          <p:nvSpPr>
            <p:cNvPr id="110" name="Google Shape;110;p14"/>
            <p:cNvSpPr/>
            <p:nvPr/>
          </p:nvSpPr>
          <p:spPr>
            <a:xfrm>
              <a:off x="4136475" y="47315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1" name="Google Shape;111;p14"/>
            <p:cNvSpPr/>
            <p:nvPr/>
          </p:nvSpPr>
          <p:spPr>
            <a:xfrm>
              <a:off x="6357975" y="-5948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12" name="Google Shape;112;p14"/>
          <p:cNvGrpSpPr/>
          <p:nvPr/>
        </p:nvGrpSpPr>
        <p:grpSpPr>
          <a:xfrm>
            <a:off x="66388" y="83356"/>
            <a:ext cx="8905373" cy="4887114"/>
            <a:chOff x="66388" y="83356"/>
            <a:chExt cx="8905373" cy="4887114"/>
          </a:xfrm>
        </p:grpSpPr>
        <p:sp>
          <p:nvSpPr>
            <p:cNvPr id="113" name="Google Shape;113;p14"/>
            <p:cNvSpPr/>
            <p:nvPr/>
          </p:nvSpPr>
          <p:spPr>
            <a:xfrm>
              <a:off x="8681361" y="848622"/>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 name="Google Shape;114;p14"/>
            <p:cNvSpPr/>
            <p:nvPr/>
          </p:nvSpPr>
          <p:spPr>
            <a:xfrm>
              <a:off x="162150" y="20685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 name="Google Shape;115;p14"/>
            <p:cNvSpPr/>
            <p:nvPr/>
          </p:nvSpPr>
          <p:spPr>
            <a:xfrm>
              <a:off x="66388" y="8335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 name="Google Shape;116;p14"/>
            <p:cNvSpPr/>
            <p:nvPr/>
          </p:nvSpPr>
          <p:spPr>
            <a:xfrm>
              <a:off x="7196300" y="4758572"/>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7" name="Shape 117"/>
        <p:cNvGrpSpPr/>
        <p:nvPr/>
      </p:nvGrpSpPr>
      <p:grpSpPr>
        <a:xfrm>
          <a:off x="0" y="0"/>
          <a:ext cx="0" cy="0"/>
          <a:chOff x="0" y="0"/>
          <a:chExt cx="0" cy="0"/>
        </a:xfrm>
      </p:grpSpPr>
      <p:sp>
        <p:nvSpPr>
          <p:cNvPr id="118" name="Google Shape;11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5"/>
          <p:cNvSpPr txBox="1"/>
          <p:nvPr>
            <p:ph hasCustomPrompt="1" idx="2" type="title"/>
          </p:nvPr>
        </p:nvSpPr>
        <p:spPr>
          <a:xfrm>
            <a:off x="719975" y="135621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5"/>
          <p:cNvSpPr txBox="1"/>
          <p:nvPr>
            <p:ph hasCustomPrompt="1" idx="3" type="title"/>
          </p:nvPr>
        </p:nvSpPr>
        <p:spPr>
          <a:xfrm>
            <a:off x="719975" y="278964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5"/>
          <p:cNvSpPr txBox="1"/>
          <p:nvPr>
            <p:ph hasCustomPrompt="1" idx="4" type="title"/>
          </p:nvPr>
        </p:nvSpPr>
        <p:spPr>
          <a:xfrm>
            <a:off x="3419250" y="135621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p:nvPr>
            <p:ph hasCustomPrompt="1" idx="5" type="title"/>
          </p:nvPr>
        </p:nvSpPr>
        <p:spPr>
          <a:xfrm>
            <a:off x="3419250" y="278964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5"/>
          <p:cNvSpPr txBox="1"/>
          <p:nvPr>
            <p:ph hasCustomPrompt="1" idx="6" type="title"/>
          </p:nvPr>
        </p:nvSpPr>
        <p:spPr>
          <a:xfrm>
            <a:off x="6118525" y="135621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5"/>
          <p:cNvSpPr txBox="1"/>
          <p:nvPr>
            <p:ph hasCustomPrompt="1" idx="7" type="title"/>
          </p:nvPr>
        </p:nvSpPr>
        <p:spPr>
          <a:xfrm>
            <a:off x="6118525" y="2789645"/>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u="sng">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p:nvPr>
            <p:ph idx="1" type="subTitle"/>
          </p:nvPr>
        </p:nvSpPr>
        <p:spPr>
          <a:xfrm>
            <a:off x="719975" y="1892962"/>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6" name="Google Shape;126;p15"/>
          <p:cNvSpPr txBox="1"/>
          <p:nvPr>
            <p:ph idx="8" type="subTitle"/>
          </p:nvPr>
        </p:nvSpPr>
        <p:spPr>
          <a:xfrm>
            <a:off x="3419250" y="1892962"/>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15"/>
          <p:cNvSpPr txBox="1"/>
          <p:nvPr>
            <p:ph idx="9" type="subTitle"/>
          </p:nvPr>
        </p:nvSpPr>
        <p:spPr>
          <a:xfrm>
            <a:off x="6118525" y="1892962"/>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8" name="Google Shape;128;p15"/>
          <p:cNvSpPr txBox="1"/>
          <p:nvPr>
            <p:ph idx="13" type="subTitle"/>
          </p:nvPr>
        </p:nvSpPr>
        <p:spPr>
          <a:xfrm>
            <a:off x="719975" y="3329485"/>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9" name="Google Shape;129;p15"/>
          <p:cNvSpPr txBox="1"/>
          <p:nvPr>
            <p:ph idx="14" type="subTitle"/>
          </p:nvPr>
        </p:nvSpPr>
        <p:spPr>
          <a:xfrm>
            <a:off x="3419250" y="3329485"/>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0" name="Google Shape;130;p15"/>
          <p:cNvSpPr txBox="1"/>
          <p:nvPr>
            <p:ph idx="15" type="subTitle"/>
          </p:nvPr>
        </p:nvSpPr>
        <p:spPr>
          <a:xfrm>
            <a:off x="6118525" y="3329485"/>
            <a:ext cx="23055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1" name="Google Shape;131;p15"/>
          <p:cNvSpPr/>
          <p:nvPr/>
        </p:nvSpPr>
        <p:spPr>
          <a:xfrm>
            <a:off x="8592925" y="31035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2" name="Google Shape;132;p15"/>
          <p:cNvGrpSpPr/>
          <p:nvPr/>
        </p:nvGrpSpPr>
        <p:grpSpPr>
          <a:xfrm>
            <a:off x="69688" y="79097"/>
            <a:ext cx="8728113" cy="5064403"/>
            <a:chOff x="69688" y="79097"/>
            <a:chExt cx="8728113" cy="5064403"/>
          </a:xfrm>
        </p:grpSpPr>
        <p:sp>
          <p:nvSpPr>
            <p:cNvPr id="133" name="Google Shape;133;p15"/>
            <p:cNvSpPr/>
            <p:nvPr/>
          </p:nvSpPr>
          <p:spPr>
            <a:xfrm>
              <a:off x="7683461" y="790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 name="Google Shape;134;p15"/>
            <p:cNvSpPr/>
            <p:nvPr/>
          </p:nvSpPr>
          <p:spPr>
            <a:xfrm>
              <a:off x="8424000" y="47697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5" name="Google Shape;135;p15"/>
            <p:cNvGrpSpPr/>
            <p:nvPr/>
          </p:nvGrpSpPr>
          <p:grpSpPr>
            <a:xfrm>
              <a:off x="69688" y="118347"/>
              <a:ext cx="1083523" cy="4787835"/>
              <a:chOff x="69688" y="118347"/>
              <a:chExt cx="1083523" cy="4787835"/>
            </a:xfrm>
          </p:grpSpPr>
          <p:sp>
            <p:nvSpPr>
              <p:cNvPr id="136" name="Google Shape;136;p15"/>
              <p:cNvSpPr/>
              <p:nvPr/>
            </p:nvSpPr>
            <p:spPr>
              <a:xfrm>
                <a:off x="124588" y="11834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 name="Google Shape;137;p15"/>
              <p:cNvSpPr/>
              <p:nvPr/>
            </p:nvSpPr>
            <p:spPr>
              <a:xfrm>
                <a:off x="69688" y="449668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8" name="Shape 138"/>
        <p:cNvGrpSpPr/>
        <p:nvPr/>
      </p:nvGrpSpPr>
      <p:grpSpPr>
        <a:xfrm>
          <a:off x="0" y="0"/>
          <a:ext cx="0" cy="0"/>
          <a:chOff x="0" y="0"/>
          <a:chExt cx="0" cy="0"/>
        </a:xfrm>
      </p:grpSpPr>
      <p:sp>
        <p:nvSpPr>
          <p:cNvPr id="139" name="Google Shape;139;p16"/>
          <p:cNvSpPr txBox="1"/>
          <p:nvPr>
            <p:ph idx="1" type="subTitle"/>
          </p:nvPr>
        </p:nvSpPr>
        <p:spPr>
          <a:xfrm>
            <a:off x="4537815" y="2206594"/>
            <a:ext cx="3765000" cy="176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40" name="Google Shape;140;p16"/>
          <p:cNvSpPr txBox="1"/>
          <p:nvPr>
            <p:ph type="title"/>
          </p:nvPr>
        </p:nvSpPr>
        <p:spPr>
          <a:xfrm>
            <a:off x="4537815" y="1176806"/>
            <a:ext cx="3765000" cy="1090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16"/>
          <p:cNvSpPr/>
          <p:nvPr/>
        </p:nvSpPr>
        <p:spPr>
          <a:xfrm>
            <a:off x="8708275" y="29428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2" name="Google Shape;142;p16"/>
          <p:cNvGrpSpPr/>
          <p:nvPr/>
        </p:nvGrpSpPr>
        <p:grpSpPr>
          <a:xfrm>
            <a:off x="126211" y="69306"/>
            <a:ext cx="8932162" cy="4945564"/>
            <a:chOff x="126211" y="69306"/>
            <a:chExt cx="8932162" cy="4945564"/>
          </a:xfrm>
        </p:grpSpPr>
        <p:sp>
          <p:nvSpPr>
            <p:cNvPr id="143" name="Google Shape;143;p16"/>
            <p:cNvSpPr/>
            <p:nvPr/>
          </p:nvSpPr>
          <p:spPr>
            <a:xfrm>
              <a:off x="126211" y="17027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 name="Google Shape;144;p16"/>
            <p:cNvSpPr/>
            <p:nvPr/>
          </p:nvSpPr>
          <p:spPr>
            <a:xfrm>
              <a:off x="8587450" y="204022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 name="Google Shape;145;p16"/>
            <p:cNvSpPr/>
            <p:nvPr/>
          </p:nvSpPr>
          <p:spPr>
            <a:xfrm>
              <a:off x="1451512" y="693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16"/>
            <p:cNvSpPr/>
            <p:nvPr/>
          </p:nvSpPr>
          <p:spPr>
            <a:xfrm>
              <a:off x="8029750" y="4802972"/>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47" name="Shape 147"/>
        <p:cNvGrpSpPr/>
        <p:nvPr/>
      </p:nvGrpSpPr>
      <p:grpSpPr>
        <a:xfrm>
          <a:off x="0" y="0"/>
          <a:ext cx="0" cy="0"/>
          <a:chOff x="0" y="0"/>
          <a:chExt cx="0" cy="0"/>
        </a:xfrm>
      </p:grpSpPr>
      <p:sp>
        <p:nvSpPr>
          <p:cNvPr id="148" name="Google Shape;148;p17"/>
          <p:cNvSpPr txBox="1"/>
          <p:nvPr>
            <p:ph idx="1" type="subTitle"/>
          </p:nvPr>
        </p:nvSpPr>
        <p:spPr>
          <a:xfrm>
            <a:off x="4954275" y="1642043"/>
            <a:ext cx="33366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9" name="Google Shape;149;p17"/>
          <p:cNvSpPr txBox="1"/>
          <p:nvPr>
            <p:ph type="title"/>
          </p:nvPr>
        </p:nvSpPr>
        <p:spPr>
          <a:xfrm>
            <a:off x="4954275" y="674825"/>
            <a:ext cx="3336600" cy="102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7"/>
          <p:cNvSpPr/>
          <p:nvPr>
            <p:ph idx="2" type="pic"/>
          </p:nvPr>
        </p:nvSpPr>
        <p:spPr>
          <a:xfrm>
            <a:off x="-6100" y="549775"/>
            <a:ext cx="3558000" cy="4058700"/>
          </a:xfrm>
          <a:prstGeom prst="rect">
            <a:avLst/>
          </a:prstGeom>
          <a:noFill/>
          <a:ln>
            <a:noFill/>
          </a:ln>
        </p:spPr>
      </p:sp>
      <p:sp>
        <p:nvSpPr>
          <p:cNvPr id="151" name="Google Shape;151;p17"/>
          <p:cNvSpPr/>
          <p:nvPr>
            <p:ph idx="3" type="pic"/>
          </p:nvPr>
        </p:nvSpPr>
        <p:spPr>
          <a:xfrm>
            <a:off x="4613125" y="2969775"/>
            <a:ext cx="4295100" cy="2170500"/>
          </a:xfrm>
          <a:prstGeom prst="rect">
            <a:avLst/>
          </a:prstGeom>
          <a:noFill/>
          <a:ln>
            <a:noFill/>
          </a:ln>
        </p:spPr>
      </p:sp>
      <p:sp>
        <p:nvSpPr>
          <p:cNvPr id="152" name="Google Shape;152;p17"/>
          <p:cNvSpPr/>
          <p:nvPr/>
        </p:nvSpPr>
        <p:spPr>
          <a:xfrm>
            <a:off x="5504825" y="17597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 name="Google Shape;153;p17"/>
          <p:cNvSpPr/>
          <p:nvPr/>
        </p:nvSpPr>
        <p:spPr>
          <a:xfrm>
            <a:off x="8497888" y="47563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 name="Google Shape;154;p17"/>
          <p:cNvSpPr/>
          <p:nvPr/>
        </p:nvSpPr>
        <p:spPr>
          <a:xfrm rot="5400000">
            <a:off x="8609187" y="2068966"/>
            <a:ext cx="752926" cy="1550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5" name="Shape 155"/>
        <p:cNvGrpSpPr/>
        <p:nvPr/>
      </p:nvGrpSpPr>
      <p:grpSpPr>
        <a:xfrm>
          <a:off x="0" y="0"/>
          <a:ext cx="0" cy="0"/>
          <a:chOff x="0" y="0"/>
          <a:chExt cx="0" cy="0"/>
        </a:xfrm>
      </p:grpSpPr>
      <p:sp>
        <p:nvSpPr>
          <p:cNvPr id="156" name="Google Shape;15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8"/>
          <p:cNvSpPr txBox="1"/>
          <p:nvPr>
            <p:ph idx="1" type="subTitle"/>
          </p:nvPr>
        </p:nvSpPr>
        <p:spPr>
          <a:xfrm>
            <a:off x="714973" y="18662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8" name="Google Shape;158;p18"/>
          <p:cNvSpPr txBox="1"/>
          <p:nvPr>
            <p:ph idx="2" type="subTitle"/>
          </p:nvPr>
        </p:nvSpPr>
        <p:spPr>
          <a:xfrm>
            <a:off x="714975" y="2257028"/>
            <a:ext cx="2180400" cy="18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18"/>
          <p:cNvSpPr txBox="1"/>
          <p:nvPr>
            <p:ph idx="3" type="subTitle"/>
          </p:nvPr>
        </p:nvSpPr>
        <p:spPr>
          <a:xfrm>
            <a:off x="3481800" y="2257028"/>
            <a:ext cx="2180400" cy="18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8"/>
          <p:cNvSpPr txBox="1"/>
          <p:nvPr>
            <p:ph idx="4" type="subTitle"/>
          </p:nvPr>
        </p:nvSpPr>
        <p:spPr>
          <a:xfrm>
            <a:off x="6248625" y="2257028"/>
            <a:ext cx="2180400" cy="18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18"/>
          <p:cNvSpPr txBox="1"/>
          <p:nvPr>
            <p:ph idx="5" type="subTitle"/>
          </p:nvPr>
        </p:nvSpPr>
        <p:spPr>
          <a:xfrm>
            <a:off x="3481800" y="18662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62" name="Google Shape;162;p18"/>
          <p:cNvSpPr txBox="1"/>
          <p:nvPr>
            <p:ph idx="6" type="subTitle"/>
          </p:nvPr>
        </p:nvSpPr>
        <p:spPr>
          <a:xfrm>
            <a:off x="6248627" y="18662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63" name="Google Shape;163;p18"/>
          <p:cNvGrpSpPr/>
          <p:nvPr/>
        </p:nvGrpSpPr>
        <p:grpSpPr>
          <a:xfrm>
            <a:off x="102388" y="161200"/>
            <a:ext cx="8853298" cy="4938607"/>
            <a:chOff x="102388" y="161200"/>
            <a:chExt cx="8853298" cy="4938607"/>
          </a:xfrm>
        </p:grpSpPr>
        <p:sp>
          <p:nvSpPr>
            <p:cNvPr id="164" name="Google Shape;164;p18"/>
            <p:cNvSpPr/>
            <p:nvPr/>
          </p:nvSpPr>
          <p:spPr>
            <a:xfrm>
              <a:off x="8665286" y="11718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 name="Google Shape;165;p18"/>
            <p:cNvSpPr/>
            <p:nvPr/>
          </p:nvSpPr>
          <p:spPr>
            <a:xfrm>
              <a:off x="7974125" y="1612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 name="Google Shape;166;p18"/>
            <p:cNvSpPr/>
            <p:nvPr/>
          </p:nvSpPr>
          <p:spPr>
            <a:xfrm>
              <a:off x="1186925"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18"/>
            <p:cNvSpPr/>
            <p:nvPr/>
          </p:nvSpPr>
          <p:spPr>
            <a:xfrm>
              <a:off x="102388" y="46903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8" name="Google Shape;168;p18"/>
          <p:cNvGrpSpPr/>
          <p:nvPr/>
        </p:nvGrpSpPr>
        <p:grpSpPr>
          <a:xfrm>
            <a:off x="-804975" y="2075100"/>
            <a:ext cx="10753950" cy="993300"/>
            <a:chOff x="-804975" y="2075100"/>
            <a:chExt cx="10753950" cy="993300"/>
          </a:xfrm>
        </p:grpSpPr>
        <p:sp>
          <p:nvSpPr>
            <p:cNvPr id="169" name="Google Shape;169;p18"/>
            <p:cNvSpPr/>
            <p:nvPr/>
          </p:nvSpPr>
          <p:spPr>
            <a:xfrm>
              <a:off x="-804975" y="20751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 name="Google Shape;170;p18"/>
            <p:cNvSpPr/>
            <p:nvPr/>
          </p:nvSpPr>
          <p:spPr>
            <a:xfrm>
              <a:off x="8955675" y="20751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1" name="Shape 171"/>
        <p:cNvGrpSpPr/>
        <p:nvPr/>
      </p:nvGrpSpPr>
      <p:grpSpPr>
        <a:xfrm>
          <a:off x="0" y="0"/>
          <a:ext cx="0" cy="0"/>
          <a:chOff x="0" y="0"/>
          <a:chExt cx="0" cy="0"/>
        </a:xfrm>
      </p:grpSpPr>
      <p:sp>
        <p:nvSpPr>
          <p:cNvPr id="172" name="Google Shape;17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19"/>
          <p:cNvSpPr txBox="1"/>
          <p:nvPr>
            <p:ph idx="1" type="subTitle"/>
          </p:nvPr>
        </p:nvSpPr>
        <p:spPr>
          <a:xfrm>
            <a:off x="2148300" y="1632216"/>
            <a:ext cx="61656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4" name="Google Shape;174;p19"/>
          <p:cNvSpPr txBox="1"/>
          <p:nvPr>
            <p:ph idx="2" type="subTitle"/>
          </p:nvPr>
        </p:nvSpPr>
        <p:spPr>
          <a:xfrm>
            <a:off x="830100" y="2825815"/>
            <a:ext cx="6165600" cy="5262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5" name="Google Shape;175;p19"/>
          <p:cNvSpPr txBox="1"/>
          <p:nvPr>
            <p:ph idx="3" type="subTitle"/>
          </p:nvPr>
        </p:nvSpPr>
        <p:spPr>
          <a:xfrm>
            <a:off x="2148300" y="4019414"/>
            <a:ext cx="61656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6" name="Google Shape;176;p19"/>
          <p:cNvSpPr txBox="1"/>
          <p:nvPr>
            <p:ph idx="4" type="subTitle"/>
          </p:nvPr>
        </p:nvSpPr>
        <p:spPr>
          <a:xfrm>
            <a:off x="2148300" y="1206552"/>
            <a:ext cx="61656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9"/>
          <p:cNvSpPr txBox="1"/>
          <p:nvPr>
            <p:ph idx="5" type="subTitle"/>
          </p:nvPr>
        </p:nvSpPr>
        <p:spPr>
          <a:xfrm>
            <a:off x="830100" y="2400123"/>
            <a:ext cx="6165600" cy="45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9"/>
          <p:cNvSpPr txBox="1"/>
          <p:nvPr>
            <p:ph idx="6" type="subTitle"/>
          </p:nvPr>
        </p:nvSpPr>
        <p:spPr>
          <a:xfrm>
            <a:off x="2148300" y="3593694"/>
            <a:ext cx="61656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9" name="Google Shape;179;p19"/>
          <p:cNvGrpSpPr/>
          <p:nvPr/>
        </p:nvGrpSpPr>
        <p:grpSpPr>
          <a:xfrm flipH="1">
            <a:off x="-382530" y="947500"/>
            <a:ext cx="10197875" cy="3992725"/>
            <a:chOff x="-245500" y="947500"/>
            <a:chExt cx="10197875" cy="3992725"/>
          </a:xfrm>
        </p:grpSpPr>
        <p:sp>
          <p:nvSpPr>
            <p:cNvPr id="180" name="Google Shape;180;p19"/>
            <p:cNvSpPr/>
            <p:nvPr/>
          </p:nvSpPr>
          <p:spPr>
            <a:xfrm>
              <a:off x="-245500" y="9475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 name="Google Shape;181;p19"/>
            <p:cNvSpPr/>
            <p:nvPr/>
          </p:nvSpPr>
          <p:spPr>
            <a:xfrm>
              <a:off x="8959075" y="39469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2" name="Google Shape;182;p19"/>
          <p:cNvGrpSpPr/>
          <p:nvPr/>
        </p:nvGrpSpPr>
        <p:grpSpPr>
          <a:xfrm flipH="1">
            <a:off x="193945" y="330256"/>
            <a:ext cx="8907713" cy="4813241"/>
            <a:chOff x="468188" y="330256"/>
            <a:chExt cx="8907713" cy="4813241"/>
          </a:xfrm>
        </p:grpSpPr>
        <p:sp>
          <p:nvSpPr>
            <p:cNvPr id="183" name="Google Shape;183;p19"/>
            <p:cNvSpPr/>
            <p:nvPr/>
          </p:nvSpPr>
          <p:spPr>
            <a:xfrm>
              <a:off x="8165811" y="48530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4" name="Google Shape;184;p19"/>
            <p:cNvSpPr/>
            <p:nvPr/>
          </p:nvSpPr>
          <p:spPr>
            <a:xfrm>
              <a:off x="9002100" y="31570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 name="Google Shape;185;p19"/>
            <p:cNvSpPr/>
            <p:nvPr/>
          </p:nvSpPr>
          <p:spPr>
            <a:xfrm>
              <a:off x="468188" y="33025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 name="Google Shape;186;p19"/>
            <p:cNvSpPr/>
            <p:nvPr/>
          </p:nvSpPr>
          <p:spPr>
            <a:xfrm>
              <a:off x="1370950" y="4728322"/>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7" name="Shape 187"/>
        <p:cNvGrpSpPr/>
        <p:nvPr/>
      </p:nvGrpSpPr>
      <p:grpSpPr>
        <a:xfrm>
          <a:off x="0" y="0"/>
          <a:ext cx="0" cy="0"/>
          <a:chOff x="0" y="0"/>
          <a:chExt cx="0" cy="0"/>
        </a:xfrm>
      </p:grpSpPr>
      <p:sp>
        <p:nvSpPr>
          <p:cNvPr id="188" name="Google Shape;18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0"/>
          <p:cNvSpPr txBox="1"/>
          <p:nvPr>
            <p:ph idx="1" type="subTitle"/>
          </p:nvPr>
        </p:nvSpPr>
        <p:spPr>
          <a:xfrm>
            <a:off x="754036" y="1364750"/>
            <a:ext cx="3638400" cy="387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0" name="Google Shape;190;p20"/>
          <p:cNvSpPr txBox="1"/>
          <p:nvPr>
            <p:ph idx="2" type="subTitle"/>
          </p:nvPr>
        </p:nvSpPr>
        <p:spPr>
          <a:xfrm>
            <a:off x="754038" y="1727101"/>
            <a:ext cx="3638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3" type="subTitle"/>
          </p:nvPr>
        </p:nvSpPr>
        <p:spPr>
          <a:xfrm>
            <a:off x="4751564" y="1727101"/>
            <a:ext cx="3638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4" type="subTitle"/>
          </p:nvPr>
        </p:nvSpPr>
        <p:spPr>
          <a:xfrm>
            <a:off x="754038" y="3470516"/>
            <a:ext cx="3638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0"/>
          <p:cNvSpPr txBox="1"/>
          <p:nvPr>
            <p:ph idx="5" type="subTitle"/>
          </p:nvPr>
        </p:nvSpPr>
        <p:spPr>
          <a:xfrm>
            <a:off x="4751564" y="3470516"/>
            <a:ext cx="3638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0"/>
          <p:cNvSpPr txBox="1"/>
          <p:nvPr>
            <p:ph idx="6" type="subTitle"/>
          </p:nvPr>
        </p:nvSpPr>
        <p:spPr>
          <a:xfrm>
            <a:off x="754036" y="3112875"/>
            <a:ext cx="3638400" cy="387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5" name="Google Shape;195;p20"/>
          <p:cNvSpPr txBox="1"/>
          <p:nvPr>
            <p:ph idx="7" type="subTitle"/>
          </p:nvPr>
        </p:nvSpPr>
        <p:spPr>
          <a:xfrm>
            <a:off x="4751561" y="1364750"/>
            <a:ext cx="3638400" cy="387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 name="Google Shape;196;p20"/>
          <p:cNvSpPr txBox="1"/>
          <p:nvPr>
            <p:ph idx="8" type="subTitle"/>
          </p:nvPr>
        </p:nvSpPr>
        <p:spPr>
          <a:xfrm>
            <a:off x="4751561" y="3112875"/>
            <a:ext cx="3638400" cy="387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7" name="Google Shape;197;p20"/>
          <p:cNvGrpSpPr/>
          <p:nvPr/>
        </p:nvGrpSpPr>
        <p:grpSpPr>
          <a:xfrm>
            <a:off x="133061" y="165147"/>
            <a:ext cx="8923162" cy="4930110"/>
            <a:chOff x="133061" y="165147"/>
            <a:chExt cx="8923162" cy="4930110"/>
          </a:xfrm>
        </p:grpSpPr>
        <p:sp>
          <p:nvSpPr>
            <p:cNvPr id="198" name="Google Shape;198;p20"/>
            <p:cNvSpPr/>
            <p:nvPr/>
          </p:nvSpPr>
          <p:spPr>
            <a:xfrm>
              <a:off x="133061" y="11630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9" name="Google Shape;199;p20"/>
            <p:cNvSpPr/>
            <p:nvPr/>
          </p:nvSpPr>
          <p:spPr>
            <a:xfrm>
              <a:off x="8665675" y="64392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0" name="Google Shape;200;p20"/>
            <p:cNvSpPr/>
            <p:nvPr/>
          </p:nvSpPr>
          <p:spPr>
            <a:xfrm>
              <a:off x="8027600" y="16514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 name="Google Shape;201;p20"/>
            <p:cNvSpPr/>
            <p:nvPr/>
          </p:nvSpPr>
          <p:spPr>
            <a:xfrm>
              <a:off x="7592513" y="468575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2" name="Google Shape;202;p20"/>
          <p:cNvGrpSpPr/>
          <p:nvPr/>
        </p:nvGrpSpPr>
        <p:grpSpPr>
          <a:xfrm>
            <a:off x="-273300" y="-458300"/>
            <a:ext cx="9695500" cy="6060100"/>
            <a:chOff x="-273300" y="-458300"/>
            <a:chExt cx="9695500" cy="6060100"/>
          </a:xfrm>
        </p:grpSpPr>
        <p:sp>
          <p:nvSpPr>
            <p:cNvPr id="203" name="Google Shape;203;p20"/>
            <p:cNvSpPr/>
            <p:nvPr/>
          </p:nvSpPr>
          <p:spPr>
            <a:xfrm>
              <a:off x="-273300" y="-4583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 name="Google Shape;204;p20"/>
            <p:cNvSpPr/>
            <p:nvPr/>
          </p:nvSpPr>
          <p:spPr>
            <a:xfrm>
              <a:off x="8428900" y="46085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2391900" y="1562811"/>
            <a:ext cx="4360200" cy="818400"/>
          </a:xfrm>
          <a:prstGeom prst="rect">
            <a:avLst/>
          </a:prstGeom>
        </p:spPr>
        <p:txBody>
          <a:bodyPr anchorCtr="0" anchor="b" bIns="91425" lIns="91425" spcFirstLastPara="1" rIns="91425" wrap="square" tIns="91425">
            <a:noAutofit/>
          </a:bodyPr>
          <a:lstStyle>
            <a:lvl1pPr lvl="0" algn="ctr">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1" name="Google Shape;21;p3"/>
          <p:cNvSpPr txBox="1"/>
          <p:nvPr>
            <p:ph hasCustomPrompt="1" idx="2" type="title"/>
          </p:nvPr>
        </p:nvSpPr>
        <p:spPr>
          <a:xfrm>
            <a:off x="4027050" y="534995"/>
            <a:ext cx="1089900" cy="102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u="sng">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p:nvPr>
            <p:ph idx="3" type="pic"/>
          </p:nvPr>
        </p:nvSpPr>
        <p:spPr>
          <a:xfrm>
            <a:off x="2057599" y="3190250"/>
            <a:ext cx="5028900" cy="1953300"/>
          </a:xfrm>
          <a:prstGeom prst="rect">
            <a:avLst/>
          </a:prstGeom>
          <a:noFill/>
          <a:ln>
            <a:noFill/>
          </a:ln>
        </p:spPr>
      </p:sp>
      <p:sp>
        <p:nvSpPr>
          <p:cNvPr id="23" name="Google Shape;23;p3"/>
          <p:cNvSpPr/>
          <p:nvPr/>
        </p:nvSpPr>
        <p:spPr>
          <a:xfrm flipH="1">
            <a:off x="1494213" y="1612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4" name="Google Shape;24;p3"/>
          <p:cNvGrpSpPr/>
          <p:nvPr/>
        </p:nvGrpSpPr>
        <p:grpSpPr>
          <a:xfrm>
            <a:off x="-340162" y="-458300"/>
            <a:ext cx="9762350" cy="2493575"/>
            <a:chOff x="-340162" y="-458300"/>
            <a:chExt cx="9762350" cy="2493575"/>
          </a:xfrm>
        </p:grpSpPr>
        <p:sp>
          <p:nvSpPr>
            <p:cNvPr id="25" name="Google Shape;25;p3"/>
            <p:cNvSpPr/>
            <p:nvPr/>
          </p:nvSpPr>
          <p:spPr>
            <a:xfrm flipH="1">
              <a:off x="8428888" y="-4583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 name="Google Shape;26;p3"/>
            <p:cNvSpPr/>
            <p:nvPr/>
          </p:nvSpPr>
          <p:spPr>
            <a:xfrm flipH="1">
              <a:off x="-340162" y="10419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5" name="Shape 205"/>
        <p:cNvGrpSpPr/>
        <p:nvPr/>
      </p:nvGrpSpPr>
      <p:grpSpPr>
        <a:xfrm>
          <a:off x="0" y="0"/>
          <a:ext cx="0" cy="0"/>
          <a:chOff x="0" y="0"/>
          <a:chExt cx="0" cy="0"/>
        </a:xfrm>
      </p:grpSpPr>
      <p:sp>
        <p:nvSpPr>
          <p:cNvPr id="206" name="Google Shape;20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 name="Google Shape;207;p21"/>
          <p:cNvSpPr txBox="1"/>
          <p:nvPr>
            <p:ph idx="1" type="subTitle"/>
          </p:nvPr>
        </p:nvSpPr>
        <p:spPr>
          <a:xfrm>
            <a:off x="721125" y="1786879"/>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2" type="subTitle"/>
          </p:nvPr>
        </p:nvSpPr>
        <p:spPr>
          <a:xfrm>
            <a:off x="3307350" y="1786879"/>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3" type="subTitle"/>
          </p:nvPr>
        </p:nvSpPr>
        <p:spPr>
          <a:xfrm>
            <a:off x="5893575" y="1786879"/>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4" type="subTitle"/>
          </p:nvPr>
        </p:nvSpPr>
        <p:spPr>
          <a:xfrm>
            <a:off x="721125" y="3398942"/>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5" type="subTitle"/>
          </p:nvPr>
        </p:nvSpPr>
        <p:spPr>
          <a:xfrm>
            <a:off x="3307350" y="3398942"/>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6" type="subTitle"/>
          </p:nvPr>
        </p:nvSpPr>
        <p:spPr>
          <a:xfrm>
            <a:off x="5893575" y="3398942"/>
            <a:ext cx="2529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21"/>
          <p:cNvSpPr txBox="1"/>
          <p:nvPr>
            <p:ph idx="7" type="subTitle"/>
          </p:nvPr>
        </p:nvSpPr>
        <p:spPr>
          <a:xfrm>
            <a:off x="721125" y="1394100"/>
            <a:ext cx="25293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4" name="Google Shape;214;p21"/>
          <p:cNvSpPr txBox="1"/>
          <p:nvPr>
            <p:ph idx="8" type="subTitle"/>
          </p:nvPr>
        </p:nvSpPr>
        <p:spPr>
          <a:xfrm>
            <a:off x="3307350" y="1394100"/>
            <a:ext cx="25293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5" name="Google Shape;215;p21"/>
          <p:cNvSpPr txBox="1"/>
          <p:nvPr>
            <p:ph idx="9" type="subTitle"/>
          </p:nvPr>
        </p:nvSpPr>
        <p:spPr>
          <a:xfrm>
            <a:off x="5893575" y="1394100"/>
            <a:ext cx="25293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6" name="Google Shape;216;p21"/>
          <p:cNvSpPr txBox="1"/>
          <p:nvPr>
            <p:ph idx="13" type="subTitle"/>
          </p:nvPr>
        </p:nvSpPr>
        <p:spPr>
          <a:xfrm>
            <a:off x="721125" y="3007000"/>
            <a:ext cx="25293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7" name="Google Shape;217;p21"/>
          <p:cNvSpPr txBox="1"/>
          <p:nvPr>
            <p:ph idx="14" type="subTitle"/>
          </p:nvPr>
        </p:nvSpPr>
        <p:spPr>
          <a:xfrm>
            <a:off x="3307501" y="3007000"/>
            <a:ext cx="25293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8" name="Google Shape;218;p21"/>
          <p:cNvSpPr txBox="1"/>
          <p:nvPr>
            <p:ph idx="15" type="subTitle"/>
          </p:nvPr>
        </p:nvSpPr>
        <p:spPr>
          <a:xfrm>
            <a:off x="5893878" y="3007000"/>
            <a:ext cx="2528700" cy="42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19" name="Google Shape;219;p21"/>
          <p:cNvGrpSpPr/>
          <p:nvPr/>
        </p:nvGrpSpPr>
        <p:grpSpPr>
          <a:xfrm>
            <a:off x="-12" y="115047"/>
            <a:ext cx="7759113" cy="4885948"/>
            <a:chOff x="-12" y="115047"/>
            <a:chExt cx="7759113" cy="4885948"/>
          </a:xfrm>
        </p:grpSpPr>
        <p:sp>
          <p:nvSpPr>
            <p:cNvPr id="220" name="Google Shape;220;p21"/>
            <p:cNvSpPr/>
            <p:nvPr/>
          </p:nvSpPr>
          <p:spPr>
            <a:xfrm>
              <a:off x="1733161" y="1150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1" name="Google Shape;221;p21"/>
            <p:cNvSpPr/>
            <p:nvPr/>
          </p:nvSpPr>
          <p:spPr>
            <a:xfrm>
              <a:off x="7385300" y="1612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2" name="Google Shape;222;p21"/>
            <p:cNvSpPr/>
            <p:nvPr/>
          </p:nvSpPr>
          <p:spPr>
            <a:xfrm>
              <a:off x="4057838"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 name="Google Shape;223;p21"/>
            <p:cNvSpPr/>
            <p:nvPr/>
          </p:nvSpPr>
          <p:spPr>
            <a:xfrm>
              <a:off x="-12" y="9846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4" name="Google Shape;224;p21"/>
          <p:cNvGrpSpPr/>
          <p:nvPr/>
        </p:nvGrpSpPr>
        <p:grpSpPr>
          <a:xfrm>
            <a:off x="-577975" y="2636100"/>
            <a:ext cx="10171725" cy="1553350"/>
            <a:chOff x="-577975" y="2636100"/>
            <a:chExt cx="10171725" cy="1553350"/>
          </a:xfrm>
        </p:grpSpPr>
        <p:sp>
          <p:nvSpPr>
            <p:cNvPr id="225" name="Google Shape;225;p21"/>
            <p:cNvSpPr/>
            <p:nvPr/>
          </p:nvSpPr>
          <p:spPr>
            <a:xfrm>
              <a:off x="8600450" y="31961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6" name="Google Shape;226;p21"/>
            <p:cNvSpPr/>
            <p:nvPr/>
          </p:nvSpPr>
          <p:spPr>
            <a:xfrm>
              <a:off x="-577975" y="26361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7" name="Shape 227"/>
        <p:cNvGrpSpPr/>
        <p:nvPr/>
      </p:nvGrpSpPr>
      <p:grpSpPr>
        <a:xfrm>
          <a:off x="0" y="0"/>
          <a:ext cx="0" cy="0"/>
          <a:chOff x="0" y="0"/>
          <a:chExt cx="0" cy="0"/>
        </a:xfrm>
      </p:grpSpPr>
      <p:sp>
        <p:nvSpPr>
          <p:cNvPr id="228" name="Google Shape;228;p22"/>
          <p:cNvSpPr txBox="1"/>
          <p:nvPr>
            <p:ph type="ctrTitle"/>
          </p:nvPr>
        </p:nvSpPr>
        <p:spPr>
          <a:xfrm>
            <a:off x="715100" y="755161"/>
            <a:ext cx="3446400" cy="1056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9" name="Google Shape;229;p22"/>
          <p:cNvSpPr txBox="1"/>
          <p:nvPr>
            <p:ph idx="1" type="subTitle"/>
          </p:nvPr>
        </p:nvSpPr>
        <p:spPr>
          <a:xfrm>
            <a:off x="715179" y="1654053"/>
            <a:ext cx="3446400" cy="8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0" name="Google Shape;230;p22"/>
          <p:cNvSpPr/>
          <p:nvPr>
            <p:ph idx="2" type="pic"/>
          </p:nvPr>
        </p:nvSpPr>
        <p:spPr>
          <a:xfrm>
            <a:off x="5221425" y="535000"/>
            <a:ext cx="3446400" cy="4605300"/>
          </a:xfrm>
          <a:prstGeom prst="rect">
            <a:avLst/>
          </a:prstGeom>
          <a:noFill/>
          <a:ln>
            <a:noFill/>
          </a:ln>
        </p:spPr>
      </p:sp>
      <p:grpSp>
        <p:nvGrpSpPr>
          <p:cNvPr id="231" name="Google Shape;231;p22"/>
          <p:cNvGrpSpPr/>
          <p:nvPr/>
        </p:nvGrpSpPr>
        <p:grpSpPr>
          <a:xfrm>
            <a:off x="-635200" y="-723700"/>
            <a:ext cx="2913025" cy="5200575"/>
            <a:chOff x="-635200" y="-723700"/>
            <a:chExt cx="2913025" cy="5200575"/>
          </a:xfrm>
        </p:grpSpPr>
        <p:sp>
          <p:nvSpPr>
            <p:cNvPr id="232" name="Google Shape;232;p22"/>
            <p:cNvSpPr/>
            <p:nvPr/>
          </p:nvSpPr>
          <p:spPr>
            <a:xfrm>
              <a:off x="1284525" y="-7237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3" name="Google Shape;233;p22"/>
            <p:cNvSpPr/>
            <p:nvPr/>
          </p:nvSpPr>
          <p:spPr>
            <a:xfrm>
              <a:off x="-635200" y="34835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4" name="Google Shape;234;p22"/>
          <p:cNvGrpSpPr/>
          <p:nvPr/>
        </p:nvGrpSpPr>
        <p:grpSpPr>
          <a:xfrm>
            <a:off x="188988" y="69297"/>
            <a:ext cx="4009788" cy="5132953"/>
            <a:chOff x="188988" y="69297"/>
            <a:chExt cx="4009788" cy="5132953"/>
          </a:xfrm>
        </p:grpSpPr>
        <p:sp>
          <p:nvSpPr>
            <p:cNvPr id="235" name="Google Shape;235;p22"/>
            <p:cNvSpPr/>
            <p:nvPr/>
          </p:nvSpPr>
          <p:spPr>
            <a:xfrm>
              <a:off x="2836486" y="692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 name="Google Shape;236;p22"/>
            <p:cNvSpPr/>
            <p:nvPr/>
          </p:nvSpPr>
          <p:spPr>
            <a:xfrm>
              <a:off x="3824975" y="482845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7" name="Google Shape;237;p22"/>
            <p:cNvSpPr/>
            <p:nvPr/>
          </p:nvSpPr>
          <p:spPr>
            <a:xfrm>
              <a:off x="188988" y="21768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22"/>
            <p:cNvSpPr/>
            <p:nvPr/>
          </p:nvSpPr>
          <p:spPr>
            <a:xfrm>
              <a:off x="200788" y="4716372"/>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39" name="Google Shape;239;p22"/>
          <p:cNvSpPr txBox="1"/>
          <p:nvPr/>
        </p:nvSpPr>
        <p:spPr>
          <a:xfrm>
            <a:off x="715159" y="3345644"/>
            <a:ext cx="344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Inter"/>
                <a:ea typeface="Inter"/>
                <a:cs typeface="Inter"/>
                <a:sym typeface="Inter"/>
              </a:rPr>
              <a:t>CREDITS: This presentation template was created by </a:t>
            </a:r>
            <a:r>
              <a:rPr b="1" lang="en" sz="1000" u="sng">
                <a:solidFill>
                  <a:schemeClr val="dk1"/>
                </a:solidFill>
                <a:latin typeface="Inter"/>
                <a:ea typeface="Inter"/>
                <a:cs typeface="Inter"/>
                <a:sym typeface="Inter"/>
                <a:hlinkClick r:id="rId2">
                  <a:extLst>
                    <a:ext uri="{A12FA001-AC4F-418D-AE19-62706E023703}">
                      <ahyp:hlinkClr val="tx"/>
                    </a:ext>
                  </a:extLst>
                </a:hlinkClick>
              </a:rPr>
              <a:t>Slidesgo</a:t>
            </a:r>
            <a:r>
              <a:rPr lang="en" sz="1000" u="sng">
                <a:solidFill>
                  <a:schemeClr val="dk1"/>
                </a:solidFill>
                <a:latin typeface="Inter"/>
                <a:ea typeface="Inter"/>
                <a:cs typeface="Inter"/>
                <a:sym typeface="Inter"/>
              </a:rPr>
              <a:t>,</a:t>
            </a:r>
            <a:r>
              <a:rPr lang="en" sz="1000">
                <a:solidFill>
                  <a:schemeClr val="dk1"/>
                </a:solidFill>
                <a:latin typeface="Inter"/>
                <a:ea typeface="Inter"/>
                <a:cs typeface="Inter"/>
                <a:sym typeface="Inter"/>
              </a:rPr>
              <a:t> including icons by </a:t>
            </a:r>
            <a:r>
              <a:rPr b="1" lang="en" sz="1000" u="sng">
                <a:solidFill>
                  <a:schemeClr val="dk1"/>
                </a:solidFill>
                <a:latin typeface="Inter"/>
                <a:ea typeface="Inter"/>
                <a:cs typeface="Inter"/>
                <a:sym typeface="Inter"/>
                <a:hlinkClick r:id="rId3">
                  <a:extLst>
                    <a:ext uri="{A12FA001-AC4F-418D-AE19-62706E023703}">
                      <ahyp:hlinkClr val="tx"/>
                    </a:ext>
                  </a:extLst>
                </a:hlinkClick>
              </a:rPr>
              <a:t>Flaticon</a:t>
            </a:r>
            <a:r>
              <a:rPr lang="en" sz="1000" u="sng">
                <a:solidFill>
                  <a:schemeClr val="dk1"/>
                </a:solidFill>
                <a:latin typeface="Inter"/>
                <a:ea typeface="Inter"/>
                <a:cs typeface="Inter"/>
                <a:sym typeface="Inter"/>
              </a:rPr>
              <a:t>,</a:t>
            </a:r>
            <a:r>
              <a:rPr lang="en" sz="1000">
                <a:solidFill>
                  <a:schemeClr val="dk1"/>
                </a:solidFill>
                <a:latin typeface="Inter"/>
                <a:ea typeface="Inter"/>
                <a:cs typeface="Inter"/>
                <a:sym typeface="Inter"/>
              </a:rPr>
              <a:t> and infographics &amp; images by </a:t>
            </a:r>
            <a:r>
              <a:rPr b="1" lang="en" sz="1000" u="sng">
                <a:solidFill>
                  <a:schemeClr val="dk1"/>
                </a:solidFill>
                <a:latin typeface="Inter"/>
                <a:ea typeface="Inter"/>
                <a:cs typeface="Inter"/>
                <a:sym typeface="Inter"/>
                <a:hlinkClick r:id="rId4">
                  <a:extLst>
                    <a:ext uri="{A12FA001-AC4F-418D-AE19-62706E023703}">
                      <ahyp:hlinkClr val="tx"/>
                    </a:ext>
                  </a:extLst>
                </a:hlinkClick>
              </a:rPr>
              <a:t>Freepik</a:t>
            </a:r>
            <a:endParaRPr b="1" sz="1000" u="sng">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0" name="Shape 240"/>
        <p:cNvGrpSpPr/>
        <p:nvPr/>
      </p:nvGrpSpPr>
      <p:grpSpPr>
        <a:xfrm>
          <a:off x="0" y="0"/>
          <a:ext cx="0" cy="0"/>
          <a:chOff x="0" y="0"/>
          <a:chExt cx="0" cy="0"/>
        </a:xfrm>
      </p:grpSpPr>
      <p:grpSp>
        <p:nvGrpSpPr>
          <p:cNvPr id="241" name="Google Shape;241;p23"/>
          <p:cNvGrpSpPr/>
          <p:nvPr/>
        </p:nvGrpSpPr>
        <p:grpSpPr>
          <a:xfrm>
            <a:off x="165886" y="1180497"/>
            <a:ext cx="8880784" cy="3982403"/>
            <a:chOff x="165886" y="1180497"/>
            <a:chExt cx="8880784" cy="3982403"/>
          </a:xfrm>
        </p:grpSpPr>
        <p:grpSp>
          <p:nvGrpSpPr>
            <p:cNvPr id="242" name="Google Shape;242;p23"/>
            <p:cNvGrpSpPr/>
            <p:nvPr/>
          </p:nvGrpSpPr>
          <p:grpSpPr>
            <a:xfrm>
              <a:off x="165886" y="1180497"/>
              <a:ext cx="5643162" cy="3982403"/>
              <a:chOff x="165886" y="1180497"/>
              <a:chExt cx="5643162" cy="3982403"/>
            </a:xfrm>
          </p:grpSpPr>
          <p:sp>
            <p:nvSpPr>
              <p:cNvPr id="243" name="Google Shape;243;p23"/>
              <p:cNvSpPr/>
              <p:nvPr/>
            </p:nvSpPr>
            <p:spPr>
              <a:xfrm>
                <a:off x="165886" y="11804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4" name="Google Shape;244;p23"/>
              <p:cNvSpPr/>
              <p:nvPr/>
            </p:nvSpPr>
            <p:spPr>
              <a:xfrm>
                <a:off x="1064150" y="47891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 name="Google Shape;245;p23"/>
              <p:cNvSpPr/>
              <p:nvPr/>
            </p:nvSpPr>
            <p:spPr>
              <a:xfrm>
                <a:off x="4780425"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46" name="Google Shape;246;p23"/>
            <p:cNvSpPr/>
            <p:nvPr/>
          </p:nvSpPr>
          <p:spPr>
            <a:xfrm>
              <a:off x="8481363" y="126293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47" name="Google Shape;247;p23"/>
          <p:cNvGrpSpPr/>
          <p:nvPr/>
        </p:nvGrpSpPr>
        <p:grpSpPr>
          <a:xfrm>
            <a:off x="-470000" y="-510425"/>
            <a:ext cx="9836075" cy="4504775"/>
            <a:chOff x="-470000" y="-510425"/>
            <a:chExt cx="9836075" cy="4504775"/>
          </a:xfrm>
        </p:grpSpPr>
        <p:sp>
          <p:nvSpPr>
            <p:cNvPr id="248" name="Google Shape;248;p23"/>
            <p:cNvSpPr/>
            <p:nvPr/>
          </p:nvSpPr>
          <p:spPr>
            <a:xfrm>
              <a:off x="8372775" y="-5104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9" name="Google Shape;249;p23"/>
            <p:cNvSpPr/>
            <p:nvPr/>
          </p:nvSpPr>
          <p:spPr>
            <a:xfrm>
              <a:off x="-470000" y="30010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0" name="Shape 250"/>
        <p:cNvGrpSpPr/>
        <p:nvPr/>
      </p:nvGrpSpPr>
      <p:grpSpPr>
        <a:xfrm>
          <a:off x="0" y="0"/>
          <a:ext cx="0" cy="0"/>
          <a:chOff x="0" y="0"/>
          <a:chExt cx="0" cy="0"/>
        </a:xfrm>
      </p:grpSpPr>
      <p:grpSp>
        <p:nvGrpSpPr>
          <p:cNvPr id="251" name="Google Shape;251;p24"/>
          <p:cNvGrpSpPr/>
          <p:nvPr/>
        </p:nvGrpSpPr>
        <p:grpSpPr>
          <a:xfrm>
            <a:off x="49736" y="104050"/>
            <a:ext cx="8167662" cy="4998932"/>
            <a:chOff x="49736" y="104050"/>
            <a:chExt cx="8167662" cy="4998932"/>
          </a:xfrm>
        </p:grpSpPr>
        <p:grpSp>
          <p:nvGrpSpPr>
            <p:cNvPr id="252" name="Google Shape;252;p24"/>
            <p:cNvGrpSpPr/>
            <p:nvPr/>
          </p:nvGrpSpPr>
          <p:grpSpPr>
            <a:xfrm>
              <a:off x="49736" y="104050"/>
              <a:ext cx="8167662" cy="3899097"/>
              <a:chOff x="49736" y="104050"/>
              <a:chExt cx="8167662" cy="3899097"/>
            </a:xfrm>
          </p:grpSpPr>
          <p:sp>
            <p:nvSpPr>
              <p:cNvPr id="253" name="Google Shape;253;p24"/>
              <p:cNvSpPr/>
              <p:nvPr/>
            </p:nvSpPr>
            <p:spPr>
              <a:xfrm>
                <a:off x="49736" y="37127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4" name="Google Shape;254;p24"/>
              <p:cNvSpPr/>
              <p:nvPr/>
            </p:nvSpPr>
            <p:spPr>
              <a:xfrm>
                <a:off x="1211275" y="10405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 name="Google Shape;255;p24"/>
              <p:cNvSpPr/>
              <p:nvPr/>
            </p:nvSpPr>
            <p:spPr>
              <a:xfrm>
                <a:off x="7188775" y="1849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56" name="Google Shape;256;p24"/>
            <p:cNvSpPr/>
            <p:nvPr/>
          </p:nvSpPr>
          <p:spPr>
            <a:xfrm>
              <a:off x="6142713" y="469348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7" name="Google Shape;257;p24"/>
          <p:cNvGrpSpPr/>
          <p:nvPr/>
        </p:nvGrpSpPr>
        <p:grpSpPr>
          <a:xfrm>
            <a:off x="-524975" y="38350"/>
            <a:ext cx="8606325" cy="5706125"/>
            <a:chOff x="-524975" y="38350"/>
            <a:chExt cx="8606325" cy="5706125"/>
          </a:xfrm>
        </p:grpSpPr>
        <p:sp>
          <p:nvSpPr>
            <p:cNvPr id="258" name="Google Shape;258;p24"/>
            <p:cNvSpPr/>
            <p:nvPr/>
          </p:nvSpPr>
          <p:spPr>
            <a:xfrm>
              <a:off x="-524975" y="383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9" name="Google Shape;259;p24"/>
            <p:cNvSpPr/>
            <p:nvPr/>
          </p:nvSpPr>
          <p:spPr>
            <a:xfrm>
              <a:off x="7088050" y="47511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9" name="Google Shape;29;p4"/>
          <p:cNvSpPr txBox="1"/>
          <p:nvPr>
            <p:ph idx="1" type="body"/>
          </p:nvPr>
        </p:nvSpPr>
        <p:spPr>
          <a:xfrm>
            <a:off x="720000" y="1017725"/>
            <a:ext cx="7704000" cy="40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30" name="Google Shape;30;p4"/>
          <p:cNvSpPr/>
          <p:nvPr/>
        </p:nvSpPr>
        <p:spPr>
          <a:xfrm>
            <a:off x="4928386" y="11504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 name="Google Shape;31;p4"/>
          <p:cNvSpPr/>
          <p:nvPr/>
        </p:nvSpPr>
        <p:spPr>
          <a:xfrm>
            <a:off x="275525" y="472765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 name="Google Shape;32;p4"/>
          <p:cNvSpPr/>
          <p:nvPr/>
        </p:nvSpPr>
        <p:spPr>
          <a:xfrm rot="5400000">
            <a:off x="8303200" y="101074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1165070" y="1797650"/>
            <a:ext cx="3159000" cy="507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b="1" sz="1800">
                <a:solidFill>
                  <a:schemeClr val="dk1"/>
                </a:solidFill>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5" name="Google Shape;35;p5"/>
          <p:cNvSpPr txBox="1"/>
          <p:nvPr>
            <p:ph idx="2" type="subTitle"/>
          </p:nvPr>
        </p:nvSpPr>
        <p:spPr>
          <a:xfrm>
            <a:off x="4819945" y="1797650"/>
            <a:ext cx="3159000" cy="5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6" name="Google Shape;36;p5"/>
          <p:cNvSpPr txBox="1"/>
          <p:nvPr>
            <p:ph idx="3" type="subTitle"/>
          </p:nvPr>
        </p:nvSpPr>
        <p:spPr>
          <a:xfrm>
            <a:off x="1165055" y="2280949"/>
            <a:ext cx="3159000" cy="146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4" type="subTitle"/>
          </p:nvPr>
        </p:nvSpPr>
        <p:spPr>
          <a:xfrm>
            <a:off x="4819930" y="2280949"/>
            <a:ext cx="3159000" cy="146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 name="Google Shape;39;p5"/>
          <p:cNvGrpSpPr/>
          <p:nvPr/>
        </p:nvGrpSpPr>
        <p:grpSpPr>
          <a:xfrm>
            <a:off x="1092411" y="71225"/>
            <a:ext cx="8051584" cy="5127382"/>
            <a:chOff x="1092411" y="71225"/>
            <a:chExt cx="8051584" cy="5127382"/>
          </a:xfrm>
        </p:grpSpPr>
        <p:sp>
          <p:nvSpPr>
            <p:cNvPr id="40" name="Google Shape;40;p5"/>
            <p:cNvSpPr/>
            <p:nvPr/>
          </p:nvSpPr>
          <p:spPr>
            <a:xfrm>
              <a:off x="1092411" y="4696972"/>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 name="Google Shape;41;p5"/>
            <p:cNvSpPr/>
            <p:nvPr/>
          </p:nvSpPr>
          <p:spPr>
            <a:xfrm>
              <a:off x="6813800" y="7122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 name="Google Shape;42;p5"/>
            <p:cNvSpPr/>
            <p:nvPr/>
          </p:nvSpPr>
          <p:spPr>
            <a:xfrm>
              <a:off x="8578688" y="47891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3" name="Google Shape;43;p5"/>
          <p:cNvGrpSpPr/>
          <p:nvPr/>
        </p:nvGrpSpPr>
        <p:grpSpPr>
          <a:xfrm>
            <a:off x="-318200" y="-587850"/>
            <a:ext cx="9735500" cy="6278125"/>
            <a:chOff x="-318200" y="-587850"/>
            <a:chExt cx="9735500" cy="6278125"/>
          </a:xfrm>
        </p:grpSpPr>
        <p:sp>
          <p:nvSpPr>
            <p:cNvPr id="44" name="Google Shape;44;p5"/>
            <p:cNvSpPr/>
            <p:nvPr/>
          </p:nvSpPr>
          <p:spPr>
            <a:xfrm>
              <a:off x="8424000" y="-5878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 name="Google Shape;45;p5"/>
            <p:cNvSpPr/>
            <p:nvPr/>
          </p:nvSpPr>
          <p:spPr>
            <a:xfrm>
              <a:off x="-318200" y="46969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 name="Google Shape;48;p6"/>
          <p:cNvGrpSpPr/>
          <p:nvPr/>
        </p:nvGrpSpPr>
        <p:grpSpPr>
          <a:xfrm>
            <a:off x="-560625" y="1441125"/>
            <a:ext cx="10374975" cy="4031525"/>
            <a:chOff x="-560625" y="1441125"/>
            <a:chExt cx="10374975" cy="4031525"/>
          </a:xfrm>
        </p:grpSpPr>
        <p:sp>
          <p:nvSpPr>
            <p:cNvPr id="49" name="Google Shape;49;p6"/>
            <p:cNvSpPr/>
            <p:nvPr/>
          </p:nvSpPr>
          <p:spPr>
            <a:xfrm>
              <a:off x="8821050" y="14411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 name="Google Shape;50;p6"/>
            <p:cNvSpPr/>
            <p:nvPr/>
          </p:nvSpPr>
          <p:spPr>
            <a:xfrm>
              <a:off x="-560625" y="44793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1" name="Google Shape;51;p6"/>
          <p:cNvGrpSpPr/>
          <p:nvPr/>
        </p:nvGrpSpPr>
        <p:grpSpPr>
          <a:xfrm>
            <a:off x="162150" y="144372"/>
            <a:ext cx="8939511" cy="4924910"/>
            <a:chOff x="162150" y="144372"/>
            <a:chExt cx="8939511" cy="4924910"/>
          </a:xfrm>
        </p:grpSpPr>
        <p:sp>
          <p:nvSpPr>
            <p:cNvPr id="52" name="Google Shape;52;p6"/>
            <p:cNvSpPr/>
            <p:nvPr/>
          </p:nvSpPr>
          <p:spPr>
            <a:xfrm>
              <a:off x="8811261" y="31605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 name="Google Shape;53;p6"/>
            <p:cNvSpPr/>
            <p:nvPr/>
          </p:nvSpPr>
          <p:spPr>
            <a:xfrm>
              <a:off x="162150" y="395635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 name="Google Shape;54;p6"/>
            <p:cNvSpPr/>
            <p:nvPr/>
          </p:nvSpPr>
          <p:spPr>
            <a:xfrm>
              <a:off x="8536338" y="4659781"/>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6"/>
            <p:cNvSpPr/>
            <p:nvPr/>
          </p:nvSpPr>
          <p:spPr>
            <a:xfrm>
              <a:off x="286350" y="144372"/>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720000" y="445025"/>
            <a:ext cx="4451100" cy="62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sz="29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8" name="Google Shape;58;p7"/>
          <p:cNvSpPr txBox="1"/>
          <p:nvPr>
            <p:ph idx="1" type="body"/>
          </p:nvPr>
        </p:nvSpPr>
        <p:spPr>
          <a:xfrm>
            <a:off x="720000" y="1239450"/>
            <a:ext cx="4451100" cy="266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59" name="Google Shape;59;p7"/>
          <p:cNvSpPr/>
          <p:nvPr>
            <p:ph idx="2" type="pic"/>
          </p:nvPr>
        </p:nvSpPr>
        <p:spPr>
          <a:xfrm>
            <a:off x="6093000" y="535000"/>
            <a:ext cx="3051000" cy="4073400"/>
          </a:xfrm>
          <a:prstGeom prst="rect">
            <a:avLst/>
          </a:prstGeom>
          <a:noFill/>
          <a:ln>
            <a:noFill/>
          </a:ln>
        </p:spPr>
      </p:sp>
      <p:sp>
        <p:nvSpPr>
          <p:cNvPr id="60" name="Google Shape;60;p7"/>
          <p:cNvSpPr/>
          <p:nvPr/>
        </p:nvSpPr>
        <p:spPr>
          <a:xfrm flipH="1">
            <a:off x="-285662" y="460850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61" name="Google Shape;61;p7"/>
          <p:cNvGrpSpPr/>
          <p:nvPr/>
        </p:nvGrpSpPr>
        <p:grpSpPr>
          <a:xfrm>
            <a:off x="65802" y="118206"/>
            <a:ext cx="4561648" cy="4882789"/>
            <a:chOff x="65802" y="118206"/>
            <a:chExt cx="4561648" cy="4882789"/>
          </a:xfrm>
        </p:grpSpPr>
        <p:sp>
          <p:nvSpPr>
            <p:cNvPr id="62" name="Google Shape;62;p7"/>
            <p:cNvSpPr/>
            <p:nvPr/>
          </p:nvSpPr>
          <p:spPr>
            <a:xfrm flipH="1">
              <a:off x="65802" y="34793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 name="Google Shape;63;p7"/>
            <p:cNvSpPr/>
            <p:nvPr/>
          </p:nvSpPr>
          <p:spPr>
            <a:xfrm flipH="1">
              <a:off x="3598827"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 name="Google Shape;64;p7"/>
            <p:cNvSpPr/>
            <p:nvPr/>
          </p:nvSpPr>
          <p:spPr>
            <a:xfrm flipH="1">
              <a:off x="154692" y="1182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7" name="Google Shape;67;p8"/>
          <p:cNvGrpSpPr/>
          <p:nvPr/>
        </p:nvGrpSpPr>
        <p:grpSpPr>
          <a:xfrm>
            <a:off x="165886" y="1180497"/>
            <a:ext cx="5643162" cy="3982403"/>
            <a:chOff x="165886" y="1180497"/>
            <a:chExt cx="5643162" cy="3982403"/>
          </a:xfrm>
        </p:grpSpPr>
        <p:sp>
          <p:nvSpPr>
            <p:cNvPr id="68" name="Google Shape;68;p8"/>
            <p:cNvSpPr/>
            <p:nvPr/>
          </p:nvSpPr>
          <p:spPr>
            <a:xfrm>
              <a:off x="165886" y="11804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 name="Google Shape;69;p8"/>
            <p:cNvSpPr/>
            <p:nvPr/>
          </p:nvSpPr>
          <p:spPr>
            <a:xfrm>
              <a:off x="1064150" y="47891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 name="Google Shape;70;p8"/>
            <p:cNvSpPr/>
            <p:nvPr/>
          </p:nvSpPr>
          <p:spPr>
            <a:xfrm>
              <a:off x="4780425" y="47890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1" name="Google Shape;71;p8"/>
          <p:cNvGrpSpPr/>
          <p:nvPr/>
        </p:nvGrpSpPr>
        <p:grpSpPr>
          <a:xfrm>
            <a:off x="2348800" y="-510425"/>
            <a:ext cx="5019350" cy="6200700"/>
            <a:chOff x="2348800" y="-510425"/>
            <a:chExt cx="5019350" cy="6200700"/>
          </a:xfrm>
        </p:grpSpPr>
        <p:sp>
          <p:nvSpPr>
            <p:cNvPr id="72" name="Google Shape;72;p8"/>
            <p:cNvSpPr/>
            <p:nvPr/>
          </p:nvSpPr>
          <p:spPr>
            <a:xfrm>
              <a:off x="6374850" y="-5104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 name="Google Shape;73;p8"/>
            <p:cNvSpPr/>
            <p:nvPr/>
          </p:nvSpPr>
          <p:spPr>
            <a:xfrm>
              <a:off x="2348800" y="469697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7" name="Google Shape;77;p9"/>
          <p:cNvGrpSpPr/>
          <p:nvPr/>
        </p:nvGrpSpPr>
        <p:grpSpPr>
          <a:xfrm>
            <a:off x="2108800" y="150497"/>
            <a:ext cx="6850311" cy="5012403"/>
            <a:chOff x="2108800" y="150497"/>
            <a:chExt cx="6850311" cy="5012403"/>
          </a:xfrm>
        </p:grpSpPr>
        <p:sp>
          <p:nvSpPr>
            <p:cNvPr id="78" name="Google Shape;78;p9"/>
            <p:cNvSpPr/>
            <p:nvPr/>
          </p:nvSpPr>
          <p:spPr>
            <a:xfrm>
              <a:off x="8668711" y="1110797"/>
              <a:ext cx="290400" cy="290400"/>
            </a:xfrm>
            <a:prstGeom prst="donut">
              <a:avLst>
                <a:gd fmla="val 12121"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 name="Google Shape;79;p9"/>
            <p:cNvSpPr/>
            <p:nvPr/>
          </p:nvSpPr>
          <p:spPr>
            <a:xfrm>
              <a:off x="4385075" y="4789100"/>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 name="Google Shape;80;p9"/>
            <p:cNvSpPr/>
            <p:nvPr/>
          </p:nvSpPr>
          <p:spPr>
            <a:xfrm>
              <a:off x="2108800" y="150497"/>
              <a:ext cx="1028623" cy="211899"/>
            </a:xfrm>
            <a:custGeom>
              <a:rect b="b" l="l" r="r" t="t"/>
              <a:pathLst>
                <a:path extrusionOk="0" h="1708" w="8291">
                  <a:moveTo>
                    <a:pt x="8291" y="406"/>
                  </a:moveTo>
                  <a:lnTo>
                    <a:pt x="6957" y="1708"/>
                  </a:lnTo>
                  <a:lnTo>
                    <a:pt x="6947" y="1698"/>
                  </a:lnTo>
                  <a:lnTo>
                    <a:pt x="6947" y="1708"/>
                  </a:lnTo>
                  <a:lnTo>
                    <a:pt x="6009" y="791"/>
                  </a:lnTo>
                  <a:lnTo>
                    <a:pt x="5072" y="1708"/>
                  </a:lnTo>
                  <a:lnTo>
                    <a:pt x="5072" y="1698"/>
                  </a:lnTo>
                  <a:lnTo>
                    <a:pt x="5062" y="1708"/>
                  </a:lnTo>
                  <a:lnTo>
                    <a:pt x="4145" y="802"/>
                  </a:lnTo>
                  <a:lnTo>
                    <a:pt x="3219" y="1708"/>
                  </a:lnTo>
                  <a:lnTo>
                    <a:pt x="3208" y="1698"/>
                  </a:lnTo>
                  <a:lnTo>
                    <a:pt x="3208" y="1708"/>
                  </a:lnTo>
                  <a:lnTo>
                    <a:pt x="2271" y="791"/>
                  </a:lnTo>
                  <a:lnTo>
                    <a:pt x="1333" y="1708"/>
                  </a:lnTo>
                  <a:lnTo>
                    <a:pt x="1333" y="1698"/>
                  </a:lnTo>
                  <a:lnTo>
                    <a:pt x="1323" y="1708"/>
                  </a:lnTo>
                  <a:lnTo>
                    <a:pt x="0" y="406"/>
                  </a:lnTo>
                  <a:lnTo>
                    <a:pt x="406" y="10"/>
                  </a:lnTo>
                  <a:lnTo>
                    <a:pt x="1323" y="916"/>
                  </a:lnTo>
                  <a:lnTo>
                    <a:pt x="2260" y="0"/>
                  </a:lnTo>
                  <a:lnTo>
                    <a:pt x="2281" y="21"/>
                  </a:lnTo>
                  <a:lnTo>
                    <a:pt x="2292" y="10"/>
                  </a:lnTo>
                  <a:lnTo>
                    <a:pt x="3208" y="916"/>
                  </a:lnTo>
                  <a:lnTo>
                    <a:pt x="4145" y="0"/>
                  </a:lnTo>
                  <a:lnTo>
                    <a:pt x="4551" y="406"/>
                  </a:lnTo>
                  <a:lnTo>
                    <a:pt x="4551" y="406"/>
                  </a:lnTo>
                  <a:lnTo>
                    <a:pt x="5062" y="916"/>
                  </a:lnTo>
                  <a:lnTo>
                    <a:pt x="5999" y="0"/>
                  </a:lnTo>
                  <a:lnTo>
                    <a:pt x="6020" y="21"/>
                  </a:lnTo>
                  <a:lnTo>
                    <a:pt x="6030" y="10"/>
                  </a:lnTo>
                  <a:lnTo>
                    <a:pt x="6947" y="916"/>
                  </a:lnTo>
                  <a:lnTo>
                    <a:pt x="7884" y="0"/>
                  </a:lnTo>
                  <a:lnTo>
                    <a:pt x="8291" y="4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1" name="Google Shape;81;p9"/>
          <p:cNvGrpSpPr/>
          <p:nvPr/>
        </p:nvGrpSpPr>
        <p:grpSpPr>
          <a:xfrm>
            <a:off x="-570650" y="-587850"/>
            <a:ext cx="8860325" cy="4628675"/>
            <a:chOff x="-570650" y="-587850"/>
            <a:chExt cx="8860325" cy="4628675"/>
          </a:xfrm>
        </p:grpSpPr>
        <p:sp>
          <p:nvSpPr>
            <p:cNvPr id="82" name="Google Shape;82;p9"/>
            <p:cNvSpPr/>
            <p:nvPr/>
          </p:nvSpPr>
          <p:spPr>
            <a:xfrm>
              <a:off x="7296375" y="-5878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 name="Google Shape;83;p9"/>
            <p:cNvSpPr/>
            <p:nvPr/>
          </p:nvSpPr>
          <p:spPr>
            <a:xfrm>
              <a:off x="-570650" y="3047525"/>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3167450" y="3610000"/>
            <a:ext cx="2809200" cy="9987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p:nvPr/>
        </p:nvSpPr>
        <p:spPr>
          <a:xfrm>
            <a:off x="6092925" y="175969"/>
            <a:ext cx="3051000" cy="479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5" name="Google Shape;265;p25"/>
          <p:cNvSpPr/>
          <p:nvPr/>
        </p:nvSpPr>
        <p:spPr>
          <a:xfrm>
            <a:off x="6092925" y="118200"/>
            <a:ext cx="2945700" cy="49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6" name="Google Shape;266;p25"/>
          <p:cNvSpPr/>
          <p:nvPr/>
        </p:nvSpPr>
        <p:spPr>
          <a:xfrm>
            <a:off x="6092925" y="60425"/>
            <a:ext cx="2820600" cy="502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7" name="Google Shape;267;p25"/>
          <p:cNvSpPr txBox="1"/>
          <p:nvPr>
            <p:ph type="ctrTitle"/>
          </p:nvPr>
        </p:nvSpPr>
        <p:spPr>
          <a:xfrm>
            <a:off x="715100" y="1294788"/>
            <a:ext cx="4818300" cy="22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Analysis of Energy Efficiency in Buildings (part 2)</a:t>
            </a:r>
            <a:endParaRPr sz="3900"/>
          </a:p>
        </p:txBody>
      </p:sp>
      <p:pic>
        <p:nvPicPr>
          <p:cNvPr id="268" name="Google Shape;268;p25"/>
          <p:cNvPicPr preferRelativeResize="0"/>
          <p:nvPr>
            <p:ph idx="2" type="pic"/>
          </p:nvPr>
        </p:nvPicPr>
        <p:blipFill rotWithShape="1">
          <a:blip r:embed="rId3">
            <a:alphaModFix/>
          </a:blip>
          <a:srcRect b="0" l="34200" r="30310" t="0"/>
          <a:stretch/>
        </p:blipFill>
        <p:spPr>
          <a:xfrm>
            <a:off x="6092925" y="0"/>
            <a:ext cx="2709473" cy="5143501"/>
          </a:xfrm>
          <a:prstGeom prst="rect">
            <a:avLst/>
          </a:prstGeom>
          <a:ln>
            <a:noFill/>
          </a:ln>
        </p:spPr>
      </p:pic>
      <p:pic>
        <p:nvPicPr>
          <p:cNvPr id="269" name="Google Shape;269;p25"/>
          <p:cNvPicPr preferRelativeResize="0"/>
          <p:nvPr>
            <p:ph idx="2" type="pic"/>
          </p:nvPr>
        </p:nvPicPr>
        <p:blipFill rotWithShape="1">
          <a:blip r:embed="rId4">
            <a:alphaModFix/>
          </a:blip>
          <a:srcRect b="10398" l="34200" r="30310" t="10406"/>
          <a:stretch/>
        </p:blipFill>
        <p:spPr>
          <a:xfrm>
            <a:off x="6092925" y="535000"/>
            <a:ext cx="2709473" cy="4073501"/>
          </a:xfrm>
          <a:prstGeom prst="rect">
            <a:avLst/>
          </a:prstGeom>
        </p:spPr>
      </p:pic>
      <p:cxnSp>
        <p:nvCxnSpPr>
          <p:cNvPr id="270" name="Google Shape;270;p25"/>
          <p:cNvCxnSpPr/>
          <p:nvPr/>
        </p:nvCxnSpPr>
        <p:spPr>
          <a:xfrm>
            <a:off x="6392713" y="282725"/>
            <a:ext cx="2109900" cy="0"/>
          </a:xfrm>
          <a:prstGeom prst="straightConnector1">
            <a:avLst/>
          </a:prstGeom>
          <a:noFill/>
          <a:ln cap="flat" cmpd="sng" w="9525">
            <a:solidFill>
              <a:schemeClr val="accent3"/>
            </a:solidFill>
            <a:prstDash val="solid"/>
            <a:round/>
            <a:headEnd len="med" w="med" type="oval"/>
            <a:tailEnd len="med" w="med" type="oval"/>
          </a:ln>
        </p:spPr>
      </p:cxnSp>
      <p:cxnSp>
        <p:nvCxnSpPr>
          <p:cNvPr id="271" name="Google Shape;271;p25"/>
          <p:cNvCxnSpPr/>
          <p:nvPr/>
        </p:nvCxnSpPr>
        <p:spPr>
          <a:xfrm>
            <a:off x="6392713" y="4895050"/>
            <a:ext cx="2109900" cy="0"/>
          </a:xfrm>
          <a:prstGeom prst="straightConnector1">
            <a:avLst/>
          </a:prstGeom>
          <a:noFill/>
          <a:ln cap="flat" cmpd="sng" w="9525">
            <a:solidFill>
              <a:schemeClr val="accent3"/>
            </a:solidFill>
            <a:prstDash val="solid"/>
            <a:round/>
            <a:headEnd len="med" w="med" type="oval"/>
            <a:tailEnd len="med" w="med" type="oval"/>
          </a:ln>
        </p:spPr>
      </p:cxnSp>
      <p:sp>
        <p:nvSpPr>
          <p:cNvPr id="272" name="Google Shape;272;p25"/>
          <p:cNvSpPr/>
          <p:nvPr/>
        </p:nvSpPr>
        <p:spPr>
          <a:xfrm>
            <a:off x="5050813" y="53500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1031325" y="106650"/>
            <a:ext cx="8112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r>
              <a:rPr lang="en"/>
              <a:t> Evaluation</a:t>
            </a:r>
            <a:endParaRPr/>
          </a:p>
        </p:txBody>
      </p:sp>
      <p:sp>
        <p:nvSpPr>
          <p:cNvPr id="353" name="Google Shape;353;p34"/>
          <p:cNvSpPr txBox="1"/>
          <p:nvPr>
            <p:ph idx="1" type="body"/>
          </p:nvPr>
        </p:nvSpPr>
        <p:spPr>
          <a:xfrm>
            <a:off x="189425" y="813000"/>
            <a:ext cx="5955900" cy="4012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a:solidFill>
                  <a:srgbClr val="111111"/>
                </a:solidFill>
                <a:highlight>
                  <a:schemeClr val="lt1"/>
                </a:highlight>
                <a:latin typeface="Roboto"/>
                <a:ea typeface="Roboto"/>
                <a:cs typeface="Roboto"/>
                <a:sym typeface="Roboto"/>
              </a:rPr>
              <a:t>In this part of our machine learning workflow, we evaluate the performance of our models. We use two key metrics for this purpose: Mean Absolute Error (MAE) and Root Mean Squared Error (RMSE).</a:t>
            </a:r>
            <a:endParaRPr>
              <a:solidFill>
                <a:srgbClr val="111111"/>
              </a:solidFill>
              <a:highlight>
                <a:schemeClr val="lt1"/>
              </a:highlight>
              <a:latin typeface="Roboto"/>
              <a:ea typeface="Roboto"/>
              <a:cs typeface="Roboto"/>
              <a:sym typeface="Roboto"/>
            </a:endParaRPr>
          </a:p>
          <a:p>
            <a:pPr indent="-304800" lvl="0" marL="457200" rtl="0" algn="l">
              <a:lnSpc>
                <a:spcPct val="115000"/>
              </a:lnSpc>
              <a:spcBef>
                <a:spcPts val="900"/>
              </a:spcBef>
              <a:spcAft>
                <a:spcPts val="0"/>
              </a:spcAft>
              <a:buClr>
                <a:srgbClr val="111111"/>
              </a:buClr>
              <a:buSzPts val="1200"/>
              <a:buFont typeface="Roboto"/>
              <a:buAutoNum type="arabicPeriod"/>
            </a:pPr>
            <a:r>
              <a:rPr b="1" lang="en">
                <a:solidFill>
                  <a:srgbClr val="111111"/>
                </a:solidFill>
                <a:highlight>
                  <a:schemeClr val="lt1"/>
                </a:highlight>
                <a:latin typeface="Roboto"/>
                <a:ea typeface="Roboto"/>
                <a:cs typeface="Roboto"/>
                <a:sym typeface="Roboto"/>
              </a:rPr>
              <a:t>Mean Absolute Error (MAE): </a:t>
            </a:r>
            <a:r>
              <a:rPr lang="en">
                <a:solidFill>
                  <a:srgbClr val="111111"/>
                </a:solidFill>
                <a:highlight>
                  <a:schemeClr val="lt1"/>
                </a:highlight>
                <a:latin typeface="Roboto"/>
                <a:ea typeface="Roboto"/>
                <a:cs typeface="Roboto"/>
                <a:sym typeface="Roboto"/>
              </a:rPr>
              <a:t>This is the average of the absolute differences between the predicted and actual values. It gives an idea of how wrong the predictions were. The measure gives an equal weight to all errors, whether they are big or small. In MAE, all individual differences have equal weight.</a:t>
            </a:r>
            <a:endParaRPr>
              <a:solidFill>
                <a:srgbClr val="111111"/>
              </a:solidFill>
              <a:highlight>
                <a:schemeClr val="lt1"/>
              </a:highlight>
              <a:latin typeface="Roboto"/>
              <a:ea typeface="Roboto"/>
              <a:cs typeface="Roboto"/>
              <a:sym typeface="Roboto"/>
            </a:endParaRPr>
          </a:p>
          <a:p>
            <a:pPr indent="0" lvl="0" marL="457200" rtl="0" algn="l">
              <a:lnSpc>
                <a:spcPct val="115000"/>
              </a:lnSpc>
              <a:spcBef>
                <a:spcPts val="900"/>
              </a:spcBef>
              <a:spcAft>
                <a:spcPts val="0"/>
              </a:spcAft>
              <a:buNone/>
            </a:pPr>
            <a:r>
              <a:t/>
            </a:r>
            <a:endParaRPr>
              <a:solidFill>
                <a:srgbClr val="111111"/>
              </a:solidFill>
              <a:highlight>
                <a:schemeClr val="lt1"/>
              </a:highlight>
              <a:latin typeface="Roboto"/>
              <a:ea typeface="Roboto"/>
              <a:cs typeface="Roboto"/>
              <a:sym typeface="Roboto"/>
            </a:endParaRPr>
          </a:p>
          <a:p>
            <a:pPr indent="-304800" lvl="0" marL="457200" rtl="0" algn="l">
              <a:lnSpc>
                <a:spcPct val="115000"/>
              </a:lnSpc>
              <a:spcBef>
                <a:spcPts val="900"/>
              </a:spcBef>
              <a:spcAft>
                <a:spcPts val="0"/>
              </a:spcAft>
              <a:buClr>
                <a:srgbClr val="111111"/>
              </a:buClr>
              <a:buSzPts val="1200"/>
              <a:buFont typeface="Roboto"/>
              <a:buAutoNum type="arabicPeriod"/>
            </a:pPr>
            <a:r>
              <a:rPr b="1" lang="en">
                <a:solidFill>
                  <a:srgbClr val="111111"/>
                </a:solidFill>
                <a:highlight>
                  <a:schemeClr val="lt1"/>
                </a:highlight>
                <a:latin typeface="Roboto"/>
                <a:ea typeface="Roboto"/>
                <a:cs typeface="Roboto"/>
                <a:sym typeface="Roboto"/>
              </a:rPr>
              <a:t>Root Mean Squared Error (RMSE): </a:t>
            </a:r>
            <a:r>
              <a:rPr lang="en">
                <a:solidFill>
                  <a:srgbClr val="111111"/>
                </a:solidFill>
                <a:highlight>
                  <a:schemeClr val="lt1"/>
                </a:highlight>
                <a:latin typeface="Roboto"/>
                <a:ea typeface="Roboto"/>
                <a:cs typeface="Roboto"/>
                <a:sym typeface="Roboto"/>
              </a:rPr>
              <a:t>This is the square root of the average of the squared differences between the predicted and actual values. RMSE gives a relatively high weight to large errors. This means the RMSE should be more useful when large errors are particularly undesirable.</a:t>
            </a:r>
            <a:endParaRPr>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228600" lvl="0" marL="457200" rtl="0" algn="l">
              <a:lnSpc>
                <a:spcPct val="115000"/>
              </a:lnSpc>
              <a:spcBef>
                <a:spcPts val="0"/>
              </a:spcBef>
              <a:spcAft>
                <a:spcPts val="0"/>
              </a:spcAft>
              <a:buClr>
                <a:srgbClr val="000000"/>
              </a:buClr>
              <a:buSzPts val="1200"/>
              <a:buFont typeface="Roboto"/>
              <a:buNone/>
            </a:pPr>
            <a:r>
              <a:t/>
            </a:r>
            <a:endParaRPr sz="1300">
              <a:highlight>
                <a:schemeClr val="lt1"/>
              </a:highlight>
            </a:endParaRPr>
          </a:p>
        </p:txBody>
      </p:sp>
      <p:pic>
        <p:nvPicPr>
          <p:cNvPr id="354" name="Google Shape;354;p34"/>
          <p:cNvPicPr preferRelativeResize="0"/>
          <p:nvPr/>
        </p:nvPicPr>
        <p:blipFill>
          <a:blip r:embed="rId3">
            <a:alphaModFix/>
          </a:blip>
          <a:stretch>
            <a:fillRect/>
          </a:stretch>
        </p:blipFill>
        <p:spPr>
          <a:xfrm>
            <a:off x="6145325" y="1186100"/>
            <a:ext cx="2904050" cy="25687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1031325" y="106650"/>
            <a:ext cx="8112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Evaluation</a:t>
            </a:r>
            <a:endParaRPr/>
          </a:p>
        </p:txBody>
      </p:sp>
      <p:pic>
        <p:nvPicPr>
          <p:cNvPr id="360" name="Google Shape;360;p35"/>
          <p:cNvPicPr preferRelativeResize="0"/>
          <p:nvPr/>
        </p:nvPicPr>
        <p:blipFill>
          <a:blip r:embed="rId3">
            <a:alphaModFix/>
          </a:blip>
          <a:stretch>
            <a:fillRect/>
          </a:stretch>
        </p:blipFill>
        <p:spPr>
          <a:xfrm>
            <a:off x="609571" y="1918225"/>
            <a:ext cx="3963904" cy="2574650"/>
          </a:xfrm>
          <a:prstGeom prst="rect">
            <a:avLst/>
          </a:prstGeom>
          <a:noFill/>
          <a:ln>
            <a:noFill/>
          </a:ln>
        </p:spPr>
      </p:pic>
      <p:sp>
        <p:nvSpPr>
          <p:cNvPr id="361" name="Google Shape;361;p35"/>
          <p:cNvSpPr txBox="1"/>
          <p:nvPr>
            <p:ph idx="1" type="body"/>
          </p:nvPr>
        </p:nvSpPr>
        <p:spPr>
          <a:xfrm>
            <a:off x="338425" y="733050"/>
            <a:ext cx="59559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We chose random forest model since it has the smallest MAE and RMSE. Looking at the results of the diagram we can see that the most important feature in our random forest model is relative compactness.</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0" lvl="0" marL="457200" rtl="0" algn="l">
              <a:lnSpc>
                <a:spcPct val="115000"/>
              </a:lnSpc>
              <a:spcBef>
                <a:spcPts val="0"/>
              </a:spcBef>
              <a:spcAft>
                <a:spcPts val="0"/>
              </a:spcAft>
              <a:buNone/>
            </a:pPr>
            <a:r>
              <a:t/>
            </a:r>
            <a:endParaRPr sz="1300">
              <a:highlight>
                <a:schemeClr val="lt1"/>
              </a:highlight>
            </a:endParaRPr>
          </a:p>
        </p:txBody>
      </p:sp>
      <p:pic>
        <p:nvPicPr>
          <p:cNvPr id="362" name="Google Shape;362;p35"/>
          <p:cNvPicPr preferRelativeResize="0"/>
          <p:nvPr/>
        </p:nvPicPr>
        <p:blipFill>
          <a:blip r:embed="rId4">
            <a:alphaModFix/>
          </a:blip>
          <a:stretch>
            <a:fillRect/>
          </a:stretch>
        </p:blipFill>
        <p:spPr>
          <a:xfrm>
            <a:off x="5060175" y="2224029"/>
            <a:ext cx="3963900" cy="19630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1031325" y="106650"/>
            <a:ext cx="8112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(Insights)</a:t>
            </a:r>
            <a:endParaRPr/>
          </a:p>
        </p:txBody>
      </p:sp>
      <p:sp>
        <p:nvSpPr>
          <p:cNvPr id="368" name="Google Shape;368;p36"/>
          <p:cNvSpPr txBox="1"/>
          <p:nvPr>
            <p:ph idx="1" type="body"/>
          </p:nvPr>
        </p:nvSpPr>
        <p:spPr>
          <a:xfrm>
            <a:off x="365075" y="653100"/>
            <a:ext cx="81126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1. </a:t>
            </a:r>
            <a:r>
              <a:rPr b="1" lang="en" sz="1400">
                <a:solidFill>
                  <a:srgbClr val="111111"/>
                </a:solidFill>
                <a:highlight>
                  <a:schemeClr val="lt1"/>
                </a:highlight>
                <a:latin typeface="Roboto"/>
                <a:ea typeface="Roboto"/>
                <a:cs typeface="Roboto"/>
                <a:sym typeface="Roboto"/>
              </a:rPr>
              <a:t>Surface Area:</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Minimize External Surface Area: Design the building with a compact shape to reduce the external surface area, which helps in minimizing heat loss or gain.</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2. </a:t>
            </a:r>
            <a:r>
              <a:rPr b="1" lang="en" sz="1400">
                <a:solidFill>
                  <a:srgbClr val="111111"/>
                </a:solidFill>
                <a:highlight>
                  <a:schemeClr val="lt1"/>
                </a:highlight>
                <a:latin typeface="Roboto"/>
                <a:ea typeface="Roboto"/>
                <a:cs typeface="Roboto"/>
                <a:sym typeface="Roboto"/>
              </a:rPr>
              <a:t>Wall Area:</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High Thermal Insulation: Use high-quality insulation materials for walls to reduce heat transfer through the building envelope.</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Optimal Window-to-Wall Ratio: Limit the amount of window area to minimize heat loss or gain. Balance natural light and energy efficiency.</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3. </a:t>
            </a:r>
            <a:r>
              <a:rPr b="1" lang="en" sz="1400">
                <a:solidFill>
                  <a:srgbClr val="111111"/>
                </a:solidFill>
                <a:highlight>
                  <a:schemeClr val="lt1"/>
                </a:highlight>
                <a:latin typeface="Roboto"/>
                <a:ea typeface="Roboto"/>
                <a:cs typeface="Roboto"/>
                <a:sym typeface="Roboto"/>
              </a:rPr>
              <a:t>Roof Area:</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Cool Roofing: Choose reflective roofing materials to reduce heat absorption and minimize the cooling load.</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Insulation: Insulate the roof adequately to prevent heat transfer between the interior and exterior.</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4. </a:t>
            </a:r>
            <a:r>
              <a:rPr b="1" lang="en" sz="1400">
                <a:solidFill>
                  <a:srgbClr val="111111"/>
                </a:solidFill>
                <a:highlight>
                  <a:schemeClr val="lt1"/>
                </a:highlight>
                <a:latin typeface="Roboto"/>
                <a:ea typeface="Roboto"/>
                <a:cs typeface="Roboto"/>
                <a:sym typeface="Roboto"/>
              </a:rPr>
              <a:t>Overall Height:</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Low-rise Design: In general, lower buildings have less surface area, reducing the overall energy requirements.</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0" lvl="0" marL="457200" rtl="0" algn="l">
              <a:lnSpc>
                <a:spcPct val="115000"/>
              </a:lnSpc>
              <a:spcBef>
                <a:spcPts val="0"/>
              </a:spcBef>
              <a:spcAft>
                <a:spcPts val="0"/>
              </a:spcAft>
              <a:buNone/>
            </a:pPr>
            <a:r>
              <a:t/>
            </a:r>
            <a:endParaRPr sz="1300">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7"/>
          <p:cNvSpPr txBox="1"/>
          <p:nvPr>
            <p:ph type="title"/>
          </p:nvPr>
        </p:nvSpPr>
        <p:spPr>
          <a:xfrm>
            <a:off x="1031325" y="106650"/>
            <a:ext cx="8112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(Insights)</a:t>
            </a:r>
            <a:endParaRPr/>
          </a:p>
        </p:txBody>
      </p:sp>
      <p:sp>
        <p:nvSpPr>
          <p:cNvPr id="374" name="Google Shape;374;p37"/>
          <p:cNvSpPr txBox="1"/>
          <p:nvPr>
            <p:ph idx="1" type="body"/>
          </p:nvPr>
        </p:nvSpPr>
        <p:spPr>
          <a:xfrm>
            <a:off x="119925" y="666425"/>
            <a:ext cx="91440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5. </a:t>
            </a:r>
            <a:r>
              <a:rPr b="1" lang="en" sz="1400">
                <a:solidFill>
                  <a:srgbClr val="111111"/>
                </a:solidFill>
                <a:highlight>
                  <a:schemeClr val="lt1"/>
                </a:highlight>
                <a:latin typeface="Roboto"/>
                <a:ea typeface="Roboto"/>
                <a:cs typeface="Roboto"/>
                <a:sym typeface="Roboto"/>
              </a:rPr>
              <a:t>Orientation:</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Passive Solar Design: Align the building to maximize or minimize exposure to the sun, depending on the climate. Use passive solar design principles to optimize natural heating and cooling.</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6. </a:t>
            </a:r>
            <a:r>
              <a:rPr b="1" lang="en" sz="1400">
                <a:solidFill>
                  <a:srgbClr val="111111"/>
                </a:solidFill>
                <a:highlight>
                  <a:schemeClr val="lt1"/>
                </a:highlight>
                <a:latin typeface="Roboto"/>
                <a:ea typeface="Roboto"/>
                <a:cs typeface="Roboto"/>
                <a:sym typeface="Roboto"/>
              </a:rPr>
              <a:t>Glazing Area:</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High-Performance Windows: Invest in energy-efficient windows with low U-values and high solar heat gain coefficients (SHGC) to minimize heat loss and gain.</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Use of Double Glazing: Double or triple glazing can enhance insulation properties and reduce heat transfer.</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7. </a:t>
            </a:r>
            <a:r>
              <a:rPr b="1" lang="en" sz="1400">
                <a:solidFill>
                  <a:srgbClr val="111111"/>
                </a:solidFill>
                <a:highlight>
                  <a:schemeClr val="lt1"/>
                </a:highlight>
                <a:latin typeface="Roboto"/>
                <a:ea typeface="Roboto"/>
                <a:cs typeface="Roboto"/>
                <a:sym typeface="Roboto"/>
              </a:rPr>
              <a:t>Glazing Area Distribution:</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Strategic Placement: Concentrate windows on the south side for passive solar heating while minimizing exposure on the east and west sides to control heat gain.</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8. </a:t>
            </a:r>
            <a:r>
              <a:rPr b="1" lang="en" sz="1400">
                <a:solidFill>
                  <a:srgbClr val="111111"/>
                </a:solidFill>
                <a:highlight>
                  <a:schemeClr val="lt1"/>
                </a:highlight>
                <a:latin typeface="Roboto"/>
                <a:ea typeface="Roboto"/>
                <a:cs typeface="Roboto"/>
                <a:sym typeface="Roboto"/>
              </a:rPr>
              <a:t>Heating Load:</a:t>
            </a:r>
            <a:endParaRPr b="1"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rPr lang="en" sz="1400">
                <a:solidFill>
                  <a:srgbClr val="111111"/>
                </a:solidFill>
                <a:highlight>
                  <a:schemeClr val="lt1"/>
                </a:highlight>
                <a:latin typeface="Roboto"/>
                <a:ea typeface="Roboto"/>
                <a:cs typeface="Roboto"/>
                <a:sym typeface="Roboto"/>
              </a:rPr>
              <a:t>- Efficient Heating Systems: Use high-efficiency heating systems, such as condensing boilers or heat pumps, to reduce energy consumption.</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en" sz="1400">
                <a:solidFill>
                  <a:srgbClr val="111111"/>
                </a:solidFill>
                <a:highlight>
                  <a:schemeClr val="lt1"/>
                </a:highlight>
                <a:latin typeface="Roboto"/>
                <a:ea typeface="Roboto"/>
                <a:cs typeface="Roboto"/>
                <a:sym typeface="Roboto"/>
              </a:rPr>
              <a:t>- Zoning: Implement zoning systems to heat only occupied spaces, optimizing energy use.</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400"/>
              <a:buFont typeface="Roboto"/>
              <a:buNone/>
            </a:pPr>
            <a:r>
              <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0" lvl="0" marL="457200" rtl="0" algn="l">
              <a:lnSpc>
                <a:spcPct val="115000"/>
              </a:lnSpc>
              <a:spcBef>
                <a:spcPts val="0"/>
              </a:spcBef>
              <a:spcAft>
                <a:spcPts val="0"/>
              </a:spcAft>
              <a:buNone/>
            </a:pPr>
            <a:r>
              <a:t/>
            </a:r>
            <a:endParaRPr sz="1300">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cxnSp>
        <p:nvCxnSpPr>
          <p:cNvPr id="379" name="Google Shape;379;p38"/>
          <p:cNvCxnSpPr/>
          <p:nvPr/>
        </p:nvCxnSpPr>
        <p:spPr>
          <a:xfrm>
            <a:off x="6563474" y="282725"/>
            <a:ext cx="2109900" cy="0"/>
          </a:xfrm>
          <a:prstGeom prst="straightConnector1">
            <a:avLst/>
          </a:prstGeom>
          <a:noFill/>
          <a:ln cap="flat" cmpd="sng" w="9525">
            <a:solidFill>
              <a:schemeClr val="accent3"/>
            </a:solidFill>
            <a:prstDash val="solid"/>
            <a:round/>
            <a:headEnd len="med" w="med" type="oval"/>
            <a:tailEnd len="med" w="med" type="oval"/>
          </a:ln>
        </p:spPr>
      </p:cxnSp>
      <p:cxnSp>
        <p:nvCxnSpPr>
          <p:cNvPr id="380" name="Google Shape;380;p38"/>
          <p:cNvCxnSpPr/>
          <p:nvPr/>
        </p:nvCxnSpPr>
        <p:spPr>
          <a:xfrm>
            <a:off x="6563474" y="4895050"/>
            <a:ext cx="2109900" cy="0"/>
          </a:xfrm>
          <a:prstGeom prst="straightConnector1">
            <a:avLst/>
          </a:prstGeom>
          <a:noFill/>
          <a:ln cap="flat" cmpd="sng" w="9525">
            <a:solidFill>
              <a:schemeClr val="accent3"/>
            </a:solidFill>
            <a:prstDash val="solid"/>
            <a:round/>
            <a:headEnd len="med" w="med" type="oval"/>
            <a:tailEnd len="med" w="med" type="oval"/>
          </a:ln>
        </p:spPr>
      </p:cxnSp>
      <p:sp>
        <p:nvSpPr>
          <p:cNvPr id="381" name="Google Shape;381;p38"/>
          <p:cNvSpPr txBox="1"/>
          <p:nvPr>
            <p:ph type="title"/>
          </p:nvPr>
        </p:nvSpPr>
        <p:spPr>
          <a:xfrm>
            <a:off x="720000" y="445025"/>
            <a:ext cx="7953300" cy="6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 (Insights)</a:t>
            </a:r>
            <a:endParaRPr/>
          </a:p>
        </p:txBody>
      </p:sp>
      <p:sp>
        <p:nvSpPr>
          <p:cNvPr id="382" name="Google Shape;382;p38"/>
          <p:cNvSpPr txBox="1"/>
          <p:nvPr>
            <p:ph idx="1" type="body"/>
          </p:nvPr>
        </p:nvSpPr>
        <p:spPr>
          <a:xfrm>
            <a:off x="842825" y="1161775"/>
            <a:ext cx="7830600" cy="3255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400">
                <a:solidFill>
                  <a:srgbClr val="111111"/>
                </a:solidFill>
                <a:highlight>
                  <a:schemeClr val="lt1"/>
                </a:highlight>
                <a:latin typeface="Roboto"/>
                <a:ea typeface="Roboto"/>
                <a:cs typeface="Roboto"/>
                <a:sym typeface="Roboto"/>
              </a:rPr>
              <a:t>9. Cooling Load:</a:t>
            </a:r>
            <a:endParaRPr b="1"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en" sz="1400">
                <a:solidFill>
                  <a:srgbClr val="111111"/>
                </a:solidFill>
                <a:highlight>
                  <a:schemeClr val="lt1"/>
                </a:highlight>
                <a:latin typeface="Roboto"/>
                <a:ea typeface="Roboto"/>
                <a:cs typeface="Roboto"/>
                <a:sym typeface="Roboto"/>
              </a:rPr>
              <a:t>- Shading: Use external shading devices like awnings, shades, or vegetation to reduce direct sunlight and control cooling loads.</a:t>
            </a:r>
            <a:endParaRPr sz="1400">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rPr lang="en" sz="1400">
                <a:solidFill>
                  <a:srgbClr val="111111"/>
                </a:solidFill>
                <a:highlight>
                  <a:schemeClr val="lt1"/>
                </a:highlight>
                <a:latin typeface="Roboto"/>
                <a:ea typeface="Roboto"/>
                <a:cs typeface="Roboto"/>
                <a:sym typeface="Roboto"/>
              </a:rPr>
              <a:t>- Natural Ventilation: Incorporate natural ventilation strategies to minimize the need for mechanical cooling.</a:t>
            </a:r>
            <a:endParaRPr b="1" sz="1500"/>
          </a:p>
        </p:txBody>
      </p:sp>
      <p:sp>
        <p:nvSpPr>
          <p:cNvPr id="383" name="Google Shape;383;p38"/>
          <p:cNvSpPr/>
          <p:nvPr/>
        </p:nvSpPr>
        <p:spPr>
          <a:xfrm flipH="1">
            <a:off x="5171063" y="430882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&amp; Problem Statement</a:t>
            </a:r>
            <a:endParaRPr/>
          </a:p>
        </p:txBody>
      </p:sp>
      <p:sp>
        <p:nvSpPr>
          <p:cNvPr id="278" name="Google Shape;278;p26"/>
          <p:cNvSpPr txBox="1"/>
          <p:nvPr>
            <p:ph idx="1" type="body"/>
          </p:nvPr>
        </p:nvSpPr>
        <p:spPr>
          <a:xfrm>
            <a:off x="720000" y="1017725"/>
            <a:ext cx="7704000" cy="3697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900"/>
              </a:spcBef>
              <a:spcAft>
                <a:spcPts val="0"/>
              </a:spcAft>
              <a:buClr>
                <a:schemeClr val="accent4"/>
              </a:buClr>
              <a:buSzPts val="1800"/>
              <a:buChar char="●"/>
            </a:pPr>
            <a:r>
              <a:rPr lang="en">
                <a:solidFill>
                  <a:srgbClr val="111111"/>
                </a:solidFill>
                <a:highlight>
                  <a:schemeClr val="lt1"/>
                </a:highlight>
                <a:latin typeface="Roboto"/>
                <a:ea typeface="Roboto"/>
                <a:cs typeface="Roboto"/>
                <a:sym typeface="Roboto"/>
              </a:rPr>
              <a:t>Our project aims to address energy inefficiency in  residential buildings by leveraging machine learning to predict a building’s heating and cooling load based on its physical characteristics and configuration. We will be using a dataset that includes features such as the building’s relative compactness, surface area, wall area, roof area, overall height, orientation, and glazing area.</a:t>
            </a:r>
            <a:endParaRPr>
              <a:solidFill>
                <a:srgbClr val="111111"/>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chemeClr val="accent4"/>
              </a:buClr>
              <a:buSzPts val="1800"/>
              <a:buChar char="●"/>
            </a:pPr>
            <a:r>
              <a:rPr lang="en">
                <a:solidFill>
                  <a:srgbClr val="111111"/>
                </a:solidFill>
                <a:highlight>
                  <a:schemeClr val="lt1"/>
                </a:highlight>
                <a:latin typeface="Roboto"/>
                <a:ea typeface="Roboto"/>
                <a:cs typeface="Roboto"/>
                <a:sym typeface="Roboto"/>
              </a:rPr>
              <a:t>By accurately predicting a building’s heating and cooling load, we can identify which physical characteristics and configurations contribute most to energy consumption. This information can then be used to propose design modifications or operational changes to improve energy efficiency.</a:t>
            </a:r>
            <a:endParaRPr>
              <a:solidFill>
                <a:srgbClr val="111111"/>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chemeClr val="accent4"/>
              </a:buClr>
              <a:buSzPts val="1800"/>
              <a:buChar char="●"/>
            </a:pPr>
            <a:r>
              <a:rPr lang="en">
                <a:solidFill>
                  <a:srgbClr val="111111"/>
                </a:solidFill>
                <a:highlight>
                  <a:schemeClr val="lt1"/>
                </a:highlight>
                <a:latin typeface="Roboto"/>
                <a:ea typeface="Roboto"/>
                <a:cs typeface="Roboto"/>
                <a:sym typeface="Roboto"/>
              </a:rPr>
              <a:t>Through this project, we aim to demonstrate the potential of machine learning in contributing to cost savings, environmental sustainability, and the advancement of energy-efficient practices in the building industry. The code we will be demonstrating is a practical application of machine learning models, including Linear Regression, Decision Tree, and Random Forest, to achieve these objectives.</a:t>
            </a:r>
            <a:endParaRPr>
              <a:solidFill>
                <a:srgbClr val="111111"/>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chemeClr val="accent4"/>
              </a:buClr>
              <a:buSzPts val="1800"/>
              <a:buChar char="●"/>
            </a:pPr>
            <a:r>
              <a:rPr lang="en">
                <a:solidFill>
                  <a:srgbClr val="111111"/>
                </a:solidFill>
                <a:highlight>
                  <a:schemeClr val="lt1"/>
                </a:highlight>
                <a:latin typeface="Roboto"/>
                <a:ea typeface="Roboto"/>
                <a:cs typeface="Roboto"/>
                <a:sym typeface="Roboto"/>
              </a:rPr>
              <a:t>Our goal is to turn data into actionable insights that can drive energy efficiency in residential buildings. This not only has the potential to reduce costs for homeowners but also to contribute to broader efforts to reduce carbon emissions and combat climate change.</a:t>
            </a:r>
            <a:endParaRPr>
              <a:solidFill>
                <a:srgbClr val="111111"/>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800">
              <a:solidFill>
                <a:schemeClr val="accent4"/>
              </a:solidFill>
              <a:highlight>
                <a:schemeClr val="lt1"/>
              </a:highlight>
            </a:endParaRPr>
          </a:p>
        </p:txBody>
      </p:sp>
      <p:sp>
        <p:nvSpPr>
          <p:cNvPr id="279" name="Google Shape;279;p26"/>
          <p:cNvSpPr/>
          <p:nvPr/>
        </p:nvSpPr>
        <p:spPr>
          <a:xfrm>
            <a:off x="8428888" y="2689756"/>
            <a:ext cx="565308" cy="409500"/>
          </a:xfrm>
          <a:custGeom>
            <a:rect b="b" l="l" r="r" t="t"/>
            <a:pathLst>
              <a:path extrusionOk="0" h="3033" w="4187">
                <a:moveTo>
                  <a:pt x="4177" y="836"/>
                </a:moveTo>
                <a:lnTo>
                  <a:pt x="4177" y="836"/>
                </a:lnTo>
                <a:cubicBezTo>
                  <a:pt x="4156" y="972"/>
                  <a:pt x="4104" y="1097"/>
                  <a:pt x="4020" y="1201"/>
                </a:cubicBezTo>
                <a:cubicBezTo>
                  <a:pt x="3885" y="1357"/>
                  <a:pt x="3718" y="1451"/>
                  <a:pt x="3520" y="1472"/>
                </a:cubicBezTo>
                <a:cubicBezTo>
                  <a:pt x="3385" y="1493"/>
                  <a:pt x="3260" y="1534"/>
                  <a:pt x="3135" y="1586"/>
                </a:cubicBezTo>
                <a:cubicBezTo>
                  <a:pt x="2999" y="1659"/>
                  <a:pt x="2906" y="1763"/>
                  <a:pt x="2843" y="1899"/>
                </a:cubicBezTo>
                <a:cubicBezTo>
                  <a:pt x="2812" y="1993"/>
                  <a:pt x="2791" y="2086"/>
                  <a:pt x="2781" y="2190"/>
                </a:cubicBezTo>
                <a:cubicBezTo>
                  <a:pt x="2770" y="2243"/>
                  <a:pt x="2760" y="2305"/>
                  <a:pt x="2760" y="2357"/>
                </a:cubicBezTo>
                <a:cubicBezTo>
                  <a:pt x="2749" y="2472"/>
                  <a:pt x="2718" y="2586"/>
                  <a:pt x="2656" y="2680"/>
                </a:cubicBezTo>
                <a:cubicBezTo>
                  <a:pt x="2531" y="2868"/>
                  <a:pt x="2355" y="2993"/>
                  <a:pt x="2125" y="3024"/>
                </a:cubicBezTo>
                <a:cubicBezTo>
                  <a:pt x="1740" y="3086"/>
                  <a:pt x="1365" y="2826"/>
                  <a:pt x="1282" y="2451"/>
                </a:cubicBezTo>
                <a:cubicBezTo>
                  <a:pt x="1198" y="2034"/>
                  <a:pt x="1469" y="1638"/>
                  <a:pt x="1896" y="1565"/>
                </a:cubicBezTo>
                <a:cubicBezTo>
                  <a:pt x="2042" y="1534"/>
                  <a:pt x="2188" y="1493"/>
                  <a:pt x="2323" y="1420"/>
                </a:cubicBezTo>
                <a:cubicBezTo>
                  <a:pt x="2489" y="1336"/>
                  <a:pt x="2593" y="1201"/>
                  <a:pt x="2645" y="1034"/>
                </a:cubicBezTo>
                <a:cubicBezTo>
                  <a:pt x="2677" y="930"/>
                  <a:pt x="2687" y="826"/>
                  <a:pt x="2687" y="711"/>
                </a:cubicBezTo>
                <a:cubicBezTo>
                  <a:pt x="2697" y="545"/>
                  <a:pt x="2749" y="399"/>
                  <a:pt x="2854" y="274"/>
                </a:cubicBezTo>
                <a:cubicBezTo>
                  <a:pt x="3031" y="76"/>
                  <a:pt x="3249" y="-18"/>
                  <a:pt x="3510" y="3"/>
                </a:cubicBezTo>
                <a:cubicBezTo>
                  <a:pt x="3822" y="34"/>
                  <a:pt x="4093" y="263"/>
                  <a:pt x="4166" y="565"/>
                </a:cubicBezTo>
                <a:cubicBezTo>
                  <a:pt x="4177" y="607"/>
                  <a:pt x="4177" y="649"/>
                  <a:pt x="4187" y="690"/>
                </a:cubicBezTo>
                <a:cubicBezTo>
                  <a:pt x="4187" y="701"/>
                  <a:pt x="4187" y="701"/>
                  <a:pt x="4187" y="701"/>
                </a:cubicBezTo>
                <a:cubicBezTo>
                  <a:pt x="4187" y="732"/>
                  <a:pt x="4187" y="753"/>
                  <a:pt x="4187" y="774"/>
                </a:cubicBezTo>
                <a:cubicBezTo>
                  <a:pt x="4187" y="795"/>
                  <a:pt x="4187" y="815"/>
                  <a:pt x="4177" y="836"/>
                </a:cubicBezTo>
                <a:moveTo>
                  <a:pt x="719" y="1555"/>
                </a:moveTo>
                <a:lnTo>
                  <a:pt x="719" y="1555"/>
                </a:lnTo>
                <a:cubicBezTo>
                  <a:pt x="323" y="1555"/>
                  <a:pt x="0" y="1232"/>
                  <a:pt x="0" y="847"/>
                </a:cubicBezTo>
                <a:cubicBezTo>
                  <a:pt x="0" y="451"/>
                  <a:pt x="323" y="138"/>
                  <a:pt x="719" y="138"/>
                </a:cubicBezTo>
                <a:cubicBezTo>
                  <a:pt x="1115" y="138"/>
                  <a:pt x="1438" y="451"/>
                  <a:pt x="1438" y="847"/>
                </a:cubicBezTo>
                <a:cubicBezTo>
                  <a:pt x="1438" y="1232"/>
                  <a:pt x="1115" y="1555"/>
                  <a:pt x="719" y="15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80" name="Google Shape;280;p26"/>
          <p:cNvGrpSpPr/>
          <p:nvPr/>
        </p:nvGrpSpPr>
        <p:grpSpPr>
          <a:xfrm>
            <a:off x="218450" y="-587850"/>
            <a:ext cx="8210450" cy="6308800"/>
            <a:chOff x="218450" y="-587850"/>
            <a:chExt cx="8210450" cy="6308800"/>
          </a:xfrm>
        </p:grpSpPr>
        <p:sp>
          <p:nvSpPr>
            <p:cNvPr id="281" name="Google Shape;281;p26"/>
            <p:cNvSpPr/>
            <p:nvPr/>
          </p:nvSpPr>
          <p:spPr>
            <a:xfrm>
              <a:off x="218450" y="-5878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 name="Google Shape;282;p26"/>
            <p:cNvSpPr/>
            <p:nvPr/>
          </p:nvSpPr>
          <p:spPr>
            <a:xfrm>
              <a:off x="7435600" y="4727650"/>
              <a:ext cx="993300" cy="9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idx="13" type="subTitle"/>
          </p:nvPr>
        </p:nvSpPr>
        <p:spPr>
          <a:xfrm>
            <a:off x="665400" y="1327025"/>
            <a:ext cx="7813200" cy="347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300">
                <a:solidFill>
                  <a:srgbClr val="111111"/>
                </a:solidFill>
                <a:highlight>
                  <a:schemeClr val="lt1"/>
                </a:highlight>
                <a:latin typeface="Roboto"/>
                <a:ea typeface="Roboto"/>
                <a:cs typeface="Roboto"/>
                <a:sym typeface="Roboto"/>
              </a:rPr>
              <a:t>The goal of using these three machine learning models - </a:t>
            </a:r>
            <a:r>
              <a:rPr lang="en" sz="1300">
                <a:solidFill>
                  <a:srgbClr val="111111"/>
                </a:solidFill>
                <a:highlight>
                  <a:schemeClr val="lt1"/>
                </a:highlight>
                <a:latin typeface="Roboto"/>
                <a:ea typeface="Roboto"/>
                <a:cs typeface="Roboto"/>
                <a:sym typeface="Roboto"/>
              </a:rPr>
              <a:t>Linear Regression, Decision Tree, and Random Forest</a:t>
            </a:r>
            <a:r>
              <a:rPr b="0" lang="en" sz="1300">
                <a:solidFill>
                  <a:srgbClr val="111111"/>
                </a:solidFill>
                <a:highlight>
                  <a:schemeClr val="lt1"/>
                </a:highlight>
                <a:latin typeface="Roboto"/>
                <a:ea typeface="Roboto"/>
                <a:cs typeface="Roboto"/>
                <a:sym typeface="Roboto"/>
              </a:rPr>
              <a:t> - is to create models that can accurately predict the heating and cooling load of a building based on its physical characteristics and configuration. Here’s a brief overview of each model:</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90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Linear Regression</a:t>
            </a:r>
            <a:r>
              <a:rPr b="0" lang="en" sz="1300">
                <a:solidFill>
                  <a:srgbClr val="111111"/>
                </a:solidFill>
                <a:highlight>
                  <a:schemeClr val="lt1"/>
                </a:highlight>
                <a:latin typeface="Roboto"/>
                <a:ea typeface="Roboto"/>
                <a:cs typeface="Roboto"/>
                <a:sym typeface="Roboto"/>
              </a:rPr>
              <a:t>: This is a basic predictive analytics technique. It’s used to predict a dependent variable based on the values of one or more independent variables. The goal here is to find the line (or hyperplane in higher dimensions) that best fits the data.</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Decision Tree</a:t>
            </a:r>
            <a:r>
              <a:rPr b="0" lang="en" sz="1300">
                <a:solidFill>
                  <a:srgbClr val="111111"/>
                </a:solidFill>
                <a:highlight>
                  <a:schemeClr val="lt1"/>
                </a:highlight>
                <a:latin typeface="Roboto"/>
                <a:ea typeface="Roboto"/>
                <a:cs typeface="Roboto"/>
                <a:sym typeface="Roboto"/>
              </a:rPr>
              <a:t>: This algorithm creates a model that predicts the value of a target variable by learning simple decision rules inferred from the data features. It’s called a decision tree because it starts with a single box (or root), which then branches off into a number of solutions, just like a tree.</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Random Forest</a:t>
            </a:r>
            <a:r>
              <a:rPr b="0" lang="en" sz="1300">
                <a:solidFill>
                  <a:srgbClr val="111111"/>
                </a:solidFill>
                <a:highlight>
                  <a:schemeClr val="lt1"/>
                </a:highlight>
                <a:latin typeface="Roboto"/>
                <a:ea typeface="Roboto"/>
                <a:cs typeface="Roboto"/>
                <a:sym typeface="Roboto"/>
              </a:rPr>
              <a:t>: This is a type of ensemble learning method, where a group of weak models come together to form a strong model. In this case, the weak models are decision trees. Random forests create a set of decision trees from randomly selected subset of the training set and then aggregate the votes from different decision trees to decide the final class of the test object.</a:t>
            </a:r>
            <a:endParaRPr b="0" sz="1300">
              <a:solidFill>
                <a:srgbClr val="111111"/>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b="0">
              <a:solidFill>
                <a:schemeClr val="accent4"/>
              </a:solidFill>
              <a:highlight>
                <a:schemeClr val="lt1"/>
              </a:highlight>
            </a:endParaRPr>
          </a:p>
        </p:txBody>
      </p:sp>
      <p:sp>
        <p:nvSpPr>
          <p:cNvPr id="288" name="Google Shape;2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of Each Selected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p:nvPr/>
        </p:nvSpPr>
        <p:spPr>
          <a:xfrm flipH="1">
            <a:off x="5757399" y="175969"/>
            <a:ext cx="3051000" cy="479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4" name="Google Shape;294;p28"/>
          <p:cNvSpPr/>
          <p:nvPr/>
        </p:nvSpPr>
        <p:spPr>
          <a:xfrm flipH="1">
            <a:off x="5862699" y="118200"/>
            <a:ext cx="2945700" cy="49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5" name="Google Shape;295;p28"/>
          <p:cNvSpPr/>
          <p:nvPr/>
        </p:nvSpPr>
        <p:spPr>
          <a:xfrm flipH="1">
            <a:off x="5987799" y="60425"/>
            <a:ext cx="2820600" cy="502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296" name="Google Shape;296;p28"/>
          <p:cNvPicPr preferRelativeResize="0"/>
          <p:nvPr>
            <p:ph idx="2" type="pic"/>
          </p:nvPr>
        </p:nvPicPr>
        <p:blipFill rotWithShape="1">
          <a:blip r:embed="rId3">
            <a:alphaModFix/>
          </a:blip>
          <a:srcRect b="0" l="32446" r="28018" t="0"/>
          <a:stretch/>
        </p:blipFill>
        <p:spPr>
          <a:xfrm>
            <a:off x="6092925" y="0"/>
            <a:ext cx="3050998" cy="5143501"/>
          </a:xfrm>
          <a:prstGeom prst="rect">
            <a:avLst/>
          </a:prstGeom>
          <a:ln>
            <a:noFill/>
          </a:ln>
        </p:spPr>
      </p:pic>
      <p:cxnSp>
        <p:nvCxnSpPr>
          <p:cNvPr id="297" name="Google Shape;297;p28"/>
          <p:cNvCxnSpPr/>
          <p:nvPr/>
        </p:nvCxnSpPr>
        <p:spPr>
          <a:xfrm>
            <a:off x="6563474" y="282725"/>
            <a:ext cx="2109900" cy="0"/>
          </a:xfrm>
          <a:prstGeom prst="straightConnector1">
            <a:avLst/>
          </a:prstGeom>
          <a:noFill/>
          <a:ln cap="flat" cmpd="sng" w="9525">
            <a:solidFill>
              <a:schemeClr val="accent3"/>
            </a:solidFill>
            <a:prstDash val="solid"/>
            <a:round/>
            <a:headEnd len="med" w="med" type="oval"/>
            <a:tailEnd len="med" w="med" type="oval"/>
          </a:ln>
        </p:spPr>
      </p:cxnSp>
      <p:cxnSp>
        <p:nvCxnSpPr>
          <p:cNvPr id="298" name="Google Shape;298;p28"/>
          <p:cNvCxnSpPr/>
          <p:nvPr/>
        </p:nvCxnSpPr>
        <p:spPr>
          <a:xfrm>
            <a:off x="6563474" y="4895050"/>
            <a:ext cx="2109900" cy="0"/>
          </a:xfrm>
          <a:prstGeom prst="straightConnector1">
            <a:avLst/>
          </a:prstGeom>
          <a:noFill/>
          <a:ln cap="flat" cmpd="sng" w="9525">
            <a:solidFill>
              <a:schemeClr val="accent3"/>
            </a:solidFill>
            <a:prstDash val="solid"/>
            <a:round/>
            <a:headEnd len="med" w="med" type="oval"/>
            <a:tailEnd len="med" w="med" type="oval"/>
          </a:ln>
        </p:spPr>
      </p:cxnSp>
      <p:sp>
        <p:nvSpPr>
          <p:cNvPr id="299" name="Google Shape;299;p28"/>
          <p:cNvSpPr txBox="1"/>
          <p:nvPr>
            <p:ph type="title"/>
          </p:nvPr>
        </p:nvSpPr>
        <p:spPr>
          <a:xfrm>
            <a:off x="720000" y="118200"/>
            <a:ext cx="44511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Focus of the 3 Models</a:t>
            </a:r>
            <a:endParaRPr/>
          </a:p>
        </p:txBody>
      </p:sp>
      <p:sp>
        <p:nvSpPr>
          <p:cNvPr id="300" name="Google Shape;300;p28"/>
          <p:cNvSpPr txBox="1"/>
          <p:nvPr>
            <p:ph idx="1" type="body"/>
          </p:nvPr>
        </p:nvSpPr>
        <p:spPr>
          <a:xfrm>
            <a:off x="321900" y="1126450"/>
            <a:ext cx="5247300" cy="3768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111111"/>
              </a:buClr>
              <a:buSzPts val="1200"/>
              <a:buFont typeface="Roboto"/>
              <a:buChar char="●"/>
            </a:pPr>
            <a:r>
              <a:rPr b="1" lang="en">
                <a:solidFill>
                  <a:srgbClr val="111111"/>
                </a:solidFill>
                <a:highlight>
                  <a:schemeClr val="lt1"/>
                </a:highlight>
                <a:latin typeface="Roboto"/>
                <a:ea typeface="Roboto"/>
                <a:cs typeface="Roboto"/>
                <a:sym typeface="Roboto"/>
              </a:rPr>
              <a:t>Performance Comparison:</a:t>
            </a:r>
            <a:r>
              <a:rPr lang="en">
                <a:solidFill>
                  <a:srgbClr val="111111"/>
                </a:solidFill>
                <a:highlight>
                  <a:schemeClr val="lt1"/>
                </a:highlight>
                <a:latin typeface="Roboto"/>
                <a:ea typeface="Roboto"/>
                <a:cs typeface="Roboto"/>
                <a:sym typeface="Roboto"/>
              </a:rPr>
              <a:t> By comparing the prediction results of the three models, you can determine which model performs best on our dataset in terms of accuracy, overfitting, or computational efficiency.</a:t>
            </a:r>
            <a:endParaRPr>
              <a:solidFill>
                <a:srgbClr val="111111"/>
              </a:solidFill>
              <a:highlight>
                <a:schemeClr val="lt1"/>
              </a:highlight>
              <a:latin typeface="Roboto"/>
              <a:ea typeface="Roboto"/>
              <a:cs typeface="Roboto"/>
              <a:sym typeface="Roboto"/>
            </a:endParaRPr>
          </a:p>
          <a:p>
            <a:pPr indent="0" lvl="0" marL="457200" rtl="0" algn="l">
              <a:lnSpc>
                <a:spcPct val="115000"/>
              </a:lnSpc>
              <a:spcBef>
                <a:spcPts val="900"/>
              </a:spcBef>
              <a:spcAft>
                <a:spcPts val="0"/>
              </a:spcAft>
              <a:buNone/>
            </a:pPr>
            <a:r>
              <a:t/>
            </a:r>
            <a:endParaRPr>
              <a:solidFill>
                <a:srgbClr val="111111"/>
              </a:solidFill>
              <a:highlight>
                <a:schemeClr val="lt1"/>
              </a:highlight>
              <a:latin typeface="Roboto"/>
              <a:ea typeface="Roboto"/>
              <a:cs typeface="Roboto"/>
              <a:sym typeface="Roboto"/>
            </a:endParaRPr>
          </a:p>
          <a:p>
            <a:pPr indent="-304800" lvl="0" marL="457200" rtl="0" algn="l">
              <a:lnSpc>
                <a:spcPct val="115000"/>
              </a:lnSpc>
              <a:spcBef>
                <a:spcPts val="900"/>
              </a:spcBef>
              <a:spcAft>
                <a:spcPts val="0"/>
              </a:spcAft>
              <a:buClr>
                <a:srgbClr val="111111"/>
              </a:buClr>
              <a:buSzPts val="1200"/>
              <a:buFont typeface="Roboto"/>
              <a:buChar char="●"/>
            </a:pPr>
            <a:r>
              <a:rPr b="1" lang="en">
                <a:solidFill>
                  <a:srgbClr val="111111"/>
                </a:solidFill>
                <a:highlight>
                  <a:schemeClr val="lt1"/>
                </a:highlight>
                <a:latin typeface="Roboto"/>
                <a:ea typeface="Roboto"/>
                <a:cs typeface="Roboto"/>
                <a:sym typeface="Roboto"/>
              </a:rPr>
              <a:t>Feature Importance:</a:t>
            </a:r>
            <a:r>
              <a:rPr lang="en">
                <a:solidFill>
                  <a:srgbClr val="111111"/>
                </a:solidFill>
                <a:highlight>
                  <a:schemeClr val="lt1"/>
                </a:highlight>
                <a:latin typeface="Roboto"/>
                <a:ea typeface="Roboto"/>
                <a:cs typeface="Roboto"/>
                <a:sym typeface="Roboto"/>
              </a:rPr>
              <a:t> Especially from the Random Forest model, you can get an understanding of which features are most important in predicting the heating and cooling load.</a:t>
            </a:r>
            <a:endParaRPr>
              <a:solidFill>
                <a:srgbClr val="111111"/>
              </a:solidFill>
              <a:highlight>
                <a:schemeClr val="lt1"/>
              </a:highlight>
              <a:latin typeface="Roboto"/>
              <a:ea typeface="Roboto"/>
              <a:cs typeface="Roboto"/>
              <a:sym typeface="Roboto"/>
            </a:endParaRPr>
          </a:p>
          <a:p>
            <a:pPr indent="0" lvl="0" marL="457200" rtl="0" algn="l">
              <a:lnSpc>
                <a:spcPct val="115000"/>
              </a:lnSpc>
              <a:spcBef>
                <a:spcPts val="900"/>
              </a:spcBef>
              <a:spcAft>
                <a:spcPts val="0"/>
              </a:spcAft>
              <a:buNone/>
            </a:pPr>
            <a:r>
              <a:t/>
            </a:r>
            <a:endParaRPr>
              <a:solidFill>
                <a:srgbClr val="111111"/>
              </a:solidFill>
              <a:highlight>
                <a:schemeClr val="lt1"/>
              </a:highlight>
              <a:latin typeface="Roboto"/>
              <a:ea typeface="Roboto"/>
              <a:cs typeface="Roboto"/>
              <a:sym typeface="Roboto"/>
            </a:endParaRPr>
          </a:p>
          <a:p>
            <a:pPr indent="-304800" lvl="0" marL="457200" rtl="0" algn="l">
              <a:lnSpc>
                <a:spcPct val="115000"/>
              </a:lnSpc>
              <a:spcBef>
                <a:spcPts val="900"/>
              </a:spcBef>
              <a:spcAft>
                <a:spcPts val="0"/>
              </a:spcAft>
              <a:buClr>
                <a:srgbClr val="111111"/>
              </a:buClr>
              <a:buSzPts val="1200"/>
              <a:buFont typeface="Roboto"/>
              <a:buChar char="●"/>
            </a:pPr>
            <a:r>
              <a:rPr b="1" lang="en">
                <a:solidFill>
                  <a:srgbClr val="111111"/>
                </a:solidFill>
                <a:highlight>
                  <a:schemeClr val="lt1"/>
                </a:highlight>
                <a:latin typeface="Roboto"/>
                <a:ea typeface="Roboto"/>
                <a:cs typeface="Roboto"/>
                <a:sym typeface="Roboto"/>
              </a:rPr>
              <a:t>Insights for Energy Efficiency:</a:t>
            </a:r>
            <a:r>
              <a:rPr lang="en">
                <a:solidFill>
                  <a:srgbClr val="111111"/>
                </a:solidFill>
                <a:highlight>
                  <a:schemeClr val="lt1"/>
                </a:highlight>
                <a:latin typeface="Roboto"/>
                <a:ea typeface="Roboto"/>
                <a:cs typeface="Roboto"/>
                <a:sym typeface="Roboto"/>
              </a:rPr>
              <a:t> Based on the feature importance and the model predictions, you can gain insights into what building characteristics lead to more or less energy efficiency.</a:t>
            </a:r>
            <a:endParaRPr>
              <a:solidFill>
                <a:srgbClr val="11111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0D0D0D"/>
              </a:solidFill>
              <a:highlight>
                <a:schemeClr val="lt1"/>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chemeClr val="lt1"/>
              </a:highlight>
              <a:latin typeface="Roboto"/>
              <a:ea typeface="Roboto"/>
              <a:cs typeface="Roboto"/>
              <a:sym typeface="Roboto"/>
            </a:endParaRPr>
          </a:p>
          <a:p>
            <a:pPr indent="0" lvl="0" marL="0" rtl="0" algn="l">
              <a:spcBef>
                <a:spcPts val="1000"/>
              </a:spcBef>
              <a:spcAft>
                <a:spcPts val="1000"/>
              </a:spcAft>
              <a:buNone/>
            </a:pPr>
            <a:r>
              <a:t/>
            </a:r>
            <a:endParaRPr>
              <a:solidFill>
                <a:srgbClr val="0D0D0D"/>
              </a:solidFill>
              <a:highlight>
                <a:schemeClr val="lt1"/>
              </a:highlight>
              <a:latin typeface="Roboto"/>
              <a:ea typeface="Roboto"/>
              <a:cs typeface="Roboto"/>
              <a:sym typeface="Roboto"/>
            </a:endParaRPr>
          </a:p>
        </p:txBody>
      </p:sp>
      <p:pic>
        <p:nvPicPr>
          <p:cNvPr id="301" name="Google Shape;301;p28"/>
          <p:cNvPicPr preferRelativeResize="0"/>
          <p:nvPr>
            <p:ph idx="2" type="pic"/>
          </p:nvPr>
        </p:nvPicPr>
        <p:blipFill rotWithShape="1">
          <a:blip r:embed="rId4">
            <a:alphaModFix/>
          </a:blip>
          <a:srcRect b="18675" l="26744" r="37370" t="9438"/>
          <a:stretch/>
        </p:blipFill>
        <p:spPr>
          <a:xfrm>
            <a:off x="6093000" y="535000"/>
            <a:ext cx="3050998" cy="4073501"/>
          </a:xfrm>
          <a:prstGeom prst="rect">
            <a:avLst/>
          </a:prstGeom>
        </p:spPr>
      </p:pic>
      <p:sp>
        <p:nvSpPr>
          <p:cNvPr id="302" name="Google Shape;302;p28"/>
          <p:cNvSpPr/>
          <p:nvPr/>
        </p:nvSpPr>
        <p:spPr>
          <a:xfrm flipH="1">
            <a:off x="5171063" y="4308825"/>
            <a:ext cx="373800" cy="373800"/>
          </a:xfrm>
          <a:prstGeom prst="blockArc">
            <a:avLst>
              <a:gd fmla="val 10800000" name="adj1"/>
              <a:gd fmla="val 54343" name="adj2"/>
              <a:gd fmla="val 1294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idx="13" type="subTitle"/>
          </p:nvPr>
        </p:nvSpPr>
        <p:spPr>
          <a:xfrm>
            <a:off x="518825" y="1073850"/>
            <a:ext cx="7813200" cy="34770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0" lang="en" sz="1300">
                <a:solidFill>
                  <a:srgbClr val="111111"/>
                </a:solidFill>
                <a:highlight>
                  <a:schemeClr val="lt1"/>
                </a:highlight>
                <a:latin typeface="Roboto"/>
                <a:ea typeface="Roboto"/>
                <a:cs typeface="Roboto"/>
                <a:sym typeface="Roboto"/>
              </a:rPr>
              <a:t>Features are used to create a predictive model, and they provide the information that the model will base its predictions of the </a:t>
            </a:r>
            <a:r>
              <a:rPr lang="en" sz="1300">
                <a:solidFill>
                  <a:srgbClr val="111111"/>
                </a:solidFill>
                <a:highlight>
                  <a:schemeClr val="lt1"/>
                </a:highlight>
                <a:latin typeface="Roboto"/>
                <a:ea typeface="Roboto"/>
                <a:cs typeface="Roboto"/>
                <a:sym typeface="Roboto"/>
              </a:rPr>
              <a:t>‘Heating Load’</a:t>
            </a:r>
            <a:r>
              <a:rPr b="0" lang="en" sz="1300">
                <a:solidFill>
                  <a:srgbClr val="111111"/>
                </a:solidFill>
                <a:highlight>
                  <a:schemeClr val="lt1"/>
                </a:highlight>
                <a:latin typeface="Roboto"/>
                <a:ea typeface="Roboto"/>
                <a:cs typeface="Roboto"/>
                <a:sym typeface="Roboto"/>
              </a:rPr>
              <a:t> and </a:t>
            </a:r>
            <a:r>
              <a:rPr lang="en" sz="1300">
                <a:solidFill>
                  <a:srgbClr val="111111"/>
                </a:solidFill>
                <a:highlight>
                  <a:schemeClr val="lt1"/>
                </a:highlight>
                <a:latin typeface="Roboto"/>
                <a:ea typeface="Roboto"/>
                <a:cs typeface="Roboto"/>
                <a:sym typeface="Roboto"/>
              </a:rPr>
              <a:t>‘Cooling Load’</a:t>
            </a:r>
            <a:r>
              <a:rPr b="0" lang="en" sz="1300">
                <a:solidFill>
                  <a:srgbClr val="111111"/>
                </a:solidFill>
                <a:highlight>
                  <a:schemeClr val="lt1"/>
                </a:highlight>
                <a:latin typeface="Roboto"/>
                <a:ea typeface="Roboto"/>
                <a:cs typeface="Roboto"/>
                <a:sym typeface="Roboto"/>
              </a:rPr>
              <a:t> of buildings, which are the </a:t>
            </a:r>
            <a:r>
              <a:rPr lang="en" sz="1300">
                <a:solidFill>
                  <a:srgbClr val="111111"/>
                </a:solidFill>
                <a:highlight>
                  <a:schemeClr val="lt1"/>
                </a:highlight>
                <a:latin typeface="Roboto"/>
                <a:ea typeface="Roboto"/>
                <a:cs typeface="Roboto"/>
                <a:sym typeface="Roboto"/>
              </a:rPr>
              <a:t>target variables or responses. </a:t>
            </a:r>
            <a:r>
              <a:rPr b="0" lang="en" sz="1300">
                <a:solidFill>
                  <a:srgbClr val="111111"/>
                </a:solidFill>
                <a:highlight>
                  <a:schemeClr val="lt1"/>
                </a:highlight>
                <a:latin typeface="Roboto"/>
                <a:ea typeface="Roboto"/>
                <a:cs typeface="Roboto"/>
                <a:sym typeface="Roboto"/>
              </a:rPr>
              <a:t>They are:</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90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Relative Compactness:</a:t>
            </a:r>
            <a:r>
              <a:rPr b="0" lang="en" sz="1300">
                <a:solidFill>
                  <a:srgbClr val="111111"/>
                </a:solidFill>
                <a:highlight>
                  <a:schemeClr val="lt1"/>
                </a:highlight>
                <a:latin typeface="Roboto"/>
                <a:ea typeface="Roboto"/>
                <a:cs typeface="Roboto"/>
                <a:sym typeface="Roboto"/>
              </a:rPr>
              <a:t> This is the ratio of the volume of a building to the surface area of a building. A higher value indicates a more compact building.</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Surface Area:</a:t>
            </a:r>
            <a:r>
              <a:rPr b="0" lang="en" sz="1300">
                <a:solidFill>
                  <a:srgbClr val="111111"/>
                </a:solidFill>
                <a:highlight>
                  <a:schemeClr val="lt1"/>
                </a:highlight>
                <a:latin typeface="Roboto"/>
                <a:ea typeface="Roboto"/>
                <a:cs typeface="Roboto"/>
                <a:sym typeface="Roboto"/>
              </a:rPr>
              <a:t> This is the total area of all the surfaces (walls, roof, floor) of the building.</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Wall Area:</a:t>
            </a:r>
            <a:r>
              <a:rPr b="0" lang="en" sz="1300">
                <a:solidFill>
                  <a:srgbClr val="111111"/>
                </a:solidFill>
                <a:highlight>
                  <a:schemeClr val="lt1"/>
                </a:highlight>
                <a:latin typeface="Roboto"/>
                <a:ea typeface="Roboto"/>
                <a:cs typeface="Roboto"/>
                <a:sym typeface="Roboto"/>
              </a:rPr>
              <a:t> This is the total area of the building’s exterior walls.</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Roof Area:</a:t>
            </a:r>
            <a:r>
              <a:rPr b="0" lang="en" sz="1300">
                <a:solidFill>
                  <a:srgbClr val="111111"/>
                </a:solidFill>
                <a:highlight>
                  <a:schemeClr val="lt1"/>
                </a:highlight>
                <a:latin typeface="Roboto"/>
                <a:ea typeface="Roboto"/>
                <a:cs typeface="Roboto"/>
                <a:sym typeface="Roboto"/>
              </a:rPr>
              <a:t> This is the total area of the building’s roof.</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Overall Height:</a:t>
            </a:r>
            <a:r>
              <a:rPr b="0" lang="en" sz="1300">
                <a:solidFill>
                  <a:srgbClr val="111111"/>
                </a:solidFill>
                <a:highlight>
                  <a:schemeClr val="lt1"/>
                </a:highlight>
                <a:latin typeface="Roboto"/>
                <a:ea typeface="Roboto"/>
                <a:cs typeface="Roboto"/>
                <a:sym typeface="Roboto"/>
              </a:rPr>
              <a:t> This is the height of the building. It could be the number of floors or the actual height in meters or feet.</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Orientation:</a:t>
            </a:r>
            <a:r>
              <a:rPr b="0" lang="en" sz="1300">
                <a:solidFill>
                  <a:srgbClr val="111111"/>
                </a:solidFill>
                <a:highlight>
                  <a:schemeClr val="lt1"/>
                </a:highlight>
                <a:latin typeface="Roboto"/>
                <a:ea typeface="Roboto"/>
                <a:cs typeface="Roboto"/>
                <a:sym typeface="Roboto"/>
              </a:rPr>
              <a:t> This refers to the compass direction that the building faces (e.g., North, South, East, West).</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Glazing Area:</a:t>
            </a:r>
            <a:r>
              <a:rPr b="0" lang="en" sz="1300">
                <a:solidFill>
                  <a:srgbClr val="111111"/>
                </a:solidFill>
                <a:highlight>
                  <a:schemeClr val="lt1"/>
                </a:highlight>
                <a:latin typeface="Roboto"/>
                <a:ea typeface="Roboto"/>
                <a:cs typeface="Roboto"/>
                <a:sym typeface="Roboto"/>
              </a:rPr>
              <a:t> This is the total area of the building’s windows.</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Glazing Area Distribution:</a:t>
            </a:r>
            <a:r>
              <a:rPr b="0" lang="en" sz="1300">
                <a:solidFill>
                  <a:srgbClr val="111111"/>
                </a:solidFill>
                <a:highlight>
                  <a:schemeClr val="lt1"/>
                </a:highlight>
                <a:latin typeface="Roboto"/>
                <a:ea typeface="Roboto"/>
                <a:cs typeface="Roboto"/>
                <a:sym typeface="Roboto"/>
              </a:rPr>
              <a:t> This refers to how the windows (glazing area) are distributed across the building.</a:t>
            </a:r>
            <a:endParaRPr b="0" sz="1300">
              <a:solidFill>
                <a:srgbClr val="111111"/>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111111"/>
              </a:buClr>
              <a:buSzPts val="1300"/>
              <a:buFont typeface="Roboto"/>
              <a:buAutoNum type="arabicPeriod"/>
            </a:pPr>
            <a:r>
              <a:rPr lang="en" sz="1300">
                <a:solidFill>
                  <a:srgbClr val="111111"/>
                </a:solidFill>
                <a:highlight>
                  <a:schemeClr val="lt1"/>
                </a:highlight>
                <a:latin typeface="Roboto"/>
                <a:ea typeface="Roboto"/>
                <a:cs typeface="Roboto"/>
                <a:sym typeface="Roboto"/>
              </a:rPr>
              <a:t>Heating Load:</a:t>
            </a:r>
            <a:r>
              <a:rPr b="0" lang="en" sz="1300">
                <a:solidFill>
                  <a:srgbClr val="111111"/>
                </a:solidFill>
                <a:highlight>
                  <a:schemeClr val="lt1"/>
                </a:highlight>
                <a:latin typeface="Roboto"/>
                <a:ea typeface="Roboto"/>
                <a:cs typeface="Roboto"/>
                <a:sym typeface="Roboto"/>
              </a:rPr>
              <a:t> This is the amount of heat energy required to maintain a comfortable temperature in the building during the winter.</a:t>
            </a:r>
            <a:endParaRPr b="0" sz="1400">
              <a:solidFill>
                <a:srgbClr val="111111"/>
              </a:solidFill>
              <a:highlight>
                <a:schemeClr val="lt1"/>
              </a:highlight>
              <a:latin typeface="Roboto"/>
              <a:ea typeface="Roboto"/>
              <a:cs typeface="Roboto"/>
              <a:sym typeface="Roboto"/>
            </a:endParaRPr>
          </a:p>
        </p:txBody>
      </p:sp>
      <p:sp>
        <p:nvSpPr>
          <p:cNvPr id="308" name="Google Shape;30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Features or Predictors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1031325" y="106650"/>
            <a:ext cx="44511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analysis Visualizations</a:t>
            </a:r>
            <a:endParaRPr/>
          </a:p>
        </p:txBody>
      </p:sp>
      <p:sp>
        <p:nvSpPr>
          <p:cNvPr id="314" name="Google Shape;314;p30"/>
          <p:cNvSpPr txBox="1"/>
          <p:nvPr>
            <p:ph idx="1" type="body"/>
          </p:nvPr>
        </p:nvSpPr>
        <p:spPr>
          <a:xfrm>
            <a:off x="663325" y="999550"/>
            <a:ext cx="59559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000000"/>
              </a:buClr>
              <a:buSzPts val="1300"/>
              <a:buFont typeface="Roboto"/>
              <a:buNone/>
            </a:pPr>
            <a:r>
              <a:rPr lang="en">
                <a:solidFill>
                  <a:srgbClr val="111111"/>
                </a:solidFill>
                <a:highlight>
                  <a:schemeClr val="lt1"/>
                </a:highlight>
                <a:latin typeface="Roboto"/>
                <a:ea typeface="Roboto"/>
                <a:cs typeface="Roboto"/>
                <a:sym typeface="Roboto"/>
              </a:rPr>
              <a:t>Univariate analysis is an important step in the exploratory data analysis (EDA) phase of a machine learning project that  involves analyzing each variable in the dataset independently to gain insights about its distribution, presence of outliers, and potential impact on the target variable.</a:t>
            </a:r>
            <a:endParaRPr>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228600" lvl="0" marL="457200" rtl="0" algn="l">
              <a:lnSpc>
                <a:spcPct val="115000"/>
              </a:lnSpc>
              <a:spcBef>
                <a:spcPts val="0"/>
              </a:spcBef>
              <a:spcAft>
                <a:spcPts val="0"/>
              </a:spcAft>
              <a:buClr>
                <a:srgbClr val="000000"/>
              </a:buClr>
              <a:buSzPts val="1200"/>
              <a:buFont typeface="Roboto"/>
              <a:buNone/>
            </a:pPr>
            <a:r>
              <a:t/>
            </a:r>
            <a:endParaRPr sz="1300">
              <a:highlight>
                <a:schemeClr val="lt1"/>
              </a:highlight>
            </a:endParaRPr>
          </a:p>
        </p:txBody>
      </p:sp>
      <p:pic>
        <p:nvPicPr>
          <p:cNvPr id="315" name="Google Shape;315;p30"/>
          <p:cNvPicPr preferRelativeResize="0"/>
          <p:nvPr/>
        </p:nvPicPr>
        <p:blipFill>
          <a:blip r:embed="rId3">
            <a:alphaModFix/>
          </a:blip>
          <a:stretch>
            <a:fillRect/>
          </a:stretch>
        </p:blipFill>
        <p:spPr>
          <a:xfrm>
            <a:off x="575425" y="2217800"/>
            <a:ext cx="2653699" cy="2064716"/>
          </a:xfrm>
          <a:prstGeom prst="rect">
            <a:avLst/>
          </a:prstGeom>
          <a:noFill/>
          <a:ln>
            <a:noFill/>
          </a:ln>
        </p:spPr>
      </p:pic>
      <p:pic>
        <p:nvPicPr>
          <p:cNvPr id="316" name="Google Shape;316;p30"/>
          <p:cNvPicPr preferRelativeResize="0"/>
          <p:nvPr/>
        </p:nvPicPr>
        <p:blipFill>
          <a:blip r:embed="rId4">
            <a:alphaModFix/>
          </a:blip>
          <a:stretch>
            <a:fillRect/>
          </a:stretch>
        </p:blipFill>
        <p:spPr>
          <a:xfrm>
            <a:off x="3533600" y="2217800"/>
            <a:ext cx="2614209" cy="2064726"/>
          </a:xfrm>
          <a:prstGeom prst="rect">
            <a:avLst/>
          </a:prstGeom>
          <a:noFill/>
          <a:ln>
            <a:noFill/>
          </a:ln>
        </p:spPr>
      </p:pic>
      <p:pic>
        <p:nvPicPr>
          <p:cNvPr id="317" name="Google Shape;317;p30"/>
          <p:cNvPicPr preferRelativeResize="0"/>
          <p:nvPr/>
        </p:nvPicPr>
        <p:blipFill>
          <a:blip r:embed="rId5">
            <a:alphaModFix/>
          </a:blip>
          <a:stretch>
            <a:fillRect/>
          </a:stretch>
        </p:blipFill>
        <p:spPr>
          <a:xfrm>
            <a:off x="6531760" y="2217800"/>
            <a:ext cx="2612240" cy="2064725"/>
          </a:xfrm>
          <a:prstGeom prst="rect">
            <a:avLst/>
          </a:prstGeom>
          <a:noFill/>
          <a:ln>
            <a:noFill/>
          </a:ln>
        </p:spPr>
      </p:pic>
      <p:pic>
        <p:nvPicPr>
          <p:cNvPr id="318" name="Google Shape;318;p30"/>
          <p:cNvPicPr preferRelativeResize="0"/>
          <p:nvPr/>
        </p:nvPicPr>
        <p:blipFill>
          <a:blip r:embed="rId6">
            <a:alphaModFix/>
          </a:blip>
          <a:stretch>
            <a:fillRect/>
          </a:stretch>
        </p:blipFill>
        <p:spPr>
          <a:xfrm>
            <a:off x="6806924" y="168775"/>
            <a:ext cx="2337076" cy="180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734725" y="0"/>
            <a:ext cx="8927100" cy="11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analysis Visualizations</a:t>
            </a:r>
            <a:endParaRPr/>
          </a:p>
        </p:txBody>
      </p:sp>
      <p:pic>
        <p:nvPicPr>
          <p:cNvPr id="324" name="Google Shape;324;p31"/>
          <p:cNvPicPr preferRelativeResize="0"/>
          <p:nvPr/>
        </p:nvPicPr>
        <p:blipFill>
          <a:blip r:embed="rId3">
            <a:alphaModFix/>
          </a:blip>
          <a:stretch>
            <a:fillRect/>
          </a:stretch>
        </p:blipFill>
        <p:spPr>
          <a:xfrm>
            <a:off x="416000" y="709425"/>
            <a:ext cx="2614200" cy="2049057"/>
          </a:xfrm>
          <a:prstGeom prst="rect">
            <a:avLst/>
          </a:prstGeom>
          <a:noFill/>
          <a:ln>
            <a:noFill/>
          </a:ln>
        </p:spPr>
      </p:pic>
      <p:pic>
        <p:nvPicPr>
          <p:cNvPr id="325" name="Google Shape;325;p31"/>
          <p:cNvPicPr preferRelativeResize="0"/>
          <p:nvPr/>
        </p:nvPicPr>
        <p:blipFill>
          <a:blip r:embed="rId4">
            <a:alphaModFix/>
          </a:blip>
          <a:stretch>
            <a:fillRect/>
          </a:stretch>
        </p:blipFill>
        <p:spPr>
          <a:xfrm>
            <a:off x="3470675" y="821750"/>
            <a:ext cx="2288527" cy="1824400"/>
          </a:xfrm>
          <a:prstGeom prst="rect">
            <a:avLst/>
          </a:prstGeom>
          <a:noFill/>
          <a:ln>
            <a:noFill/>
          </a:ln>
        </p:spPr>
      </p:pic>
      <p:pic>
        <p:nvPicPr>
          <p:cNvPr id="326" name="Google Shape;326;p31"/>
          <p:cNvPicPr preferRelativeResize="0"/>
          <p:nvPr/>
        </p:nvPicPr>
        <p:blipFill>
          <a:blip r:embed="rId5">
            <a:alphaModFix/>
          </a:blip>
          <a:stretch>
            <a:fillRect/>
          </a:stretch>
        </p:blipFill>
        <p:spPr>
          <a:xfrm>
            <a:off x="6332950" y="736075"/>
            <a:ext cx="2520450" cy="1995758"/>
          </a:xfrm>
          <a:prstGeom prst="rect">
            <a:avLst/>
          </a:prstGeom>
          <a:noFill/>
          <a:ln>
            <a:noFill/>
          </a:ln>
        </p:spPr>
      </p:pic>
      <p:pic>
        <p:nvPicPr>
          <p:cNvPr id="327" name="Google Shape;327;p31"/>
          <p:cNvPicPr preferRelativeResize="0"/>
          <p:nvPr/>
        </p:nvPicPr>
        <p:blipFill>
          <a:blip r:embed="rId6">
            <a:alphaModFix/>
          </a:blip>
          <a:stretch>
            <a:fillRect/>
          </a:stretch>
        </p:blipFill>
        <p:spPr>
          <a:xfrm>
            <a:off x="6524750" y="3208763"/>
            <a:ext cx="2396903" cy="1846099"/>
          </a:xfrm>
          <a:prstGeom prst="rect">
            <a:avLst/>
          </a:prstGeom>
          <a:noFill/>
          <a:ln>
            <a:noFill/>
          </a:ln>
        </p:spPr>
      </p:pic>
      <p:pic>
        <p:nvPicPr>
          <p:cNvPr id="328" name="Google Shape;328;p31"/>
          <p:cNvPicPr preferRelativeResize="0"/>
          <p:nvPr/>
        </p:nvPicPr>
        <p:blipFill>
          <a:blip r:embed="rId7">
            <a:alphaModFix/>
          </a:blip>
          <a:stretch>
            <a:fillRect/>
          </a:stretch>
        </p:blipFill>
        <p:spPr>
          <a:xfrm>
            <a:off x="3397012" y="3035537"/>
            <a:ext cx="2755645" cy="2192550"/>
          </a:xfrm>
          <a:prstGeom prst="rect">
            <a:avLst/>
          </a:prstGeom>
          <a:noFill/>
          <a:ln>
            <a:noFill/>
          </a:ln>
        </p:spPr>
      </p:pic>
      <p:pic>
        <p:nvPicPr>
          <p:cNvPr id="329" name="Google Shape;329;p31"/>
          <p:cNvPicPr preferRelativeResize="0"/>
          <p:nvPr/>
        </p:nvPicPr>
        <p:blipFill>
          <a:blip r:embed="rId8">
            <a:alphaModFix/>
          </a:blip>
          <a:stretch>
            <a:fillRect/>
          </a:stretch>
        </p:blipFill>
        <p:spPr>
          <a:xfrm>
            <a:off x="421313" y="3091707"/>
            <a:ext cx="2603586" cy="20802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1031325" y="106650"/>
            <a:ext cx="44511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a:t>
            </a:r>
            <a:r>
              <a:rPr lang="en"/>
              <a:t> analysis Visualizations</a:t>
            </a:r>
            <a:endParaRPr/>
          </a:p>
        </p:txBody>
      </p:sp>
      <p:sp>
        <p:nvSpPr>
          <p:cNvPr id="335" name="Google Shape;335;p32"/>
          <p:cNvSpPr txBox="1"/>
          <p:nvPr>
            <p:ph idx="1" type="body"/>
          </p:nvPr>
        </p:nvSpPr>
        <p:spPr>
          <a:xfrm>
            <a:off x="575850" y="999550"/>
            <a:ext cx="59559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000000"/>
              </a:buClr>
              <a:buSzPts val="1300"/>
              <a:buFont typeface="Roboto"/>
              <a:buNone/>
            </a:pPr>
            <a:r>
              <a:rPr lang="en">
                <a:solidFill>
                  <a:srgbClr val="111111"/>
                </a:solidFill>
                <a:highlight>
                  <a:schemeClr val="lt1"/>
                </a:highlight>
                <a:latin typeface="Roboto"/>
                <a:ea typeface="Roboto"/>
                <a:cs typeface="Roboto"/>
                <a:sym typeface="Roboto"/>
              </a:rPr>
              <a:t>In machine learning, multivariate analysis can be used to understand the relationships between different features and their impact on the output variable. It can help in understanding complex behaviors, identifying important features, and creating more accurate predictive models. </a:t>
            </a:r>
            <a:endParaRPr>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228600" lvl="0" marL="457200" rtl="0" algn="l">
              <a:lnSpc>
                <a:spcPct val="115000"/>
              </a:lnSpc>
              <a:spcBef>
                <a:spcPts val="0"/>
              </a:spcBef>
              <a:spcAft>
                <a:spcPts val="0"/>
              </a:spcAft>
              <a:buClr>
                <a:srgbClr val="000000"/>
              </a:buClr>
              <a:buSzPts val="1200"/>
              <a:buFont typeface="Roboto"/>
              <a:buNone/>
            </a:pPr>
            <a:r>
              <a:t/>
            </a:r>
            <a:endParaRPr sz="1300">
              <a:highlight>
                <a:schemeClr val="lt1"/>
              </a:highlight>
            </a:endParaRPr>
          </a:p>
        </p:txBody>
      </p:sp>
      <p:pic>
        <p:nvPicPr>
          <p:cNvPr id="336" name="Google Shape;336;p32"/>
          <p:cNvPicPr preferRelativeResize="0"/>
          <p:nvPr/>
        </p:nvPicPr>
        <p:blipFill>
          <a:blip r:embed="rId3">
            <a:alphaModFix/>
          </a:blip>
          <a:stretch>
            <a:fillRect/>
          </a:stretch>
        </p:blipFill>
        <p:spPr>
          <a:xfrm>
            <a:off x="6512938" y="-12"/>
            <a:ext cx="2649883" cy="2064726"/>
          </a:xfrm>
          <a:prstGeom prst="rect">
            <a:avLst/>
          </a:prstGeom>
          <a:noFill/>
          <a:ln>
            <a:noFill/>
          </a:ln>
        </p:spPr>
      </p:pic>
      <p:pic>
        <p:nvPicPr>
          <p:cNvPr id="337" name="Google Shape;337;p32"/>
          <p:cNvPicPr preferRelativeResize="0"/>
          <p:nvPr/>
        </p:nvPicPr>
        <p:blipFill>
          <a:blip r:embed="rId4">
            <a:alphaModFix/>
          </a:blip>
          <a:stretch>
            <a:fillRect/>
          </a:stretch>
        </p:blipFill>
        <p:spPr>
          <a:xfrm>
            <a:off x="0" y="2480650"/>
            <a:ext cx="2690783" cy="2064726"/>
          </a:xfrm>
          <a:prstGeom prst="rect">
            <a:avLst/>
          </a:prstGeom>
          <a:noFill/>
          <a:ln>
            <a:noFill/>
          </a:ln>
        </p:spPr>
      </p:pic>
      <p:pic>
        <p:nvPicPr>
          <p:cNvPr id="338" name="Google Shape;338;p32"/>
          <p:cNvPicPr preferRelativeResize="0"/>
          <p:nvPr/>
        </p:nvPicPr>
        <p:blipFill>
          <a:blip r:embed="rId5">
            <a:alphaModFix/>
          </a:blip>
          <a:stretch>
            <a:fillRect/>
          </a:stretch>
        </p:blipFill>
        <p:spPr>
          <a:xfrm>
            <a:off x="2893324" y="2480650"/>
            <a:ext cx="2850201" cy="2064725"/>
          </a:xfrm>
          <a:prstGeom prst="rect">
            <a:avLst/>
          </a:prstGeom>
          <a:noFill/>
          <a:ln>
            <a:noFill/>
          </a:ln>
        </p:spPr>
      </p:pic>
      <p:pic>
        <p:nvPicPr>
          <p:cNvPr id="339" name="Google Shape;339;p32"/>
          <p:cNvPicPr preferRelativeResize="0"/>
          <p:nvPr/>
        </p:nvPicPr>
        <p:blipFill>
          <a:blip r:embed="rId6">
            <a:alphaModFix/>
          </a:blip>
          <a:stretch>
            <a:fillRect/>
          </a:stretch>
        </p:blipFill>
        <p:spPr>
          <a:xfrm>
            <a:off x="5946062" y="2480650"/>
            <a:ext cx="3197934" cy="2064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ph type="title"/>
          </p:nvPr>
        </p:nvSpPr>
        <p:spPr>
          <a:xfrm>
            <a:off x="1031325" y="0"/>
            <a:ext cx="103128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analysis Visualizations</a:t>
            </a:r>
            <a:endParaRPr/>
          </a:p>
        </p:txBody>
      </p:sp>
      <p:sp>
        <p:nvSpPr>
          <p:cNvPr id="345" name="Google Shape;345;p33"/>
          <p:cNvSpPr txBox="1"/>
          <p:nvPr>
            <p:ph idx="1" type="body"/>
          </p:nvPr>
        </p:nvSpPr>
        <p:spPr>
          <a:xfrm>
            <a:off x="575850" y="999550"/>
            <a:ext cx="5955900" cy="4012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000000"/>
              </a:buClr>
              <a:buSzPts val="1300"/>
              <a:buFont typeface="Roboto"/>
              <a:buNone/>
            </a:pPr>
            <a:r>
              <a:t/>
            </a:r>
            <a:endParaRPr>
              <a:solidFill>
                <a:srgbClr val="11111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111111"/>
              </a:buClr>
              <a:buSzPts val="1100"/>
              <a:buFont typeface="Roboto"/>
              <a:buNone/>
            </a:pPr>
            <a:r>
              <a:t/>
            </a:r>
            <a:endParaRPr>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highlight>
                <a:schemeClr val="lt1"/>
              </a:highlight>
            </a:endParaRPr>
          </a:p>
          <a:p>
            <a:pPr indent="-228600" lvl="0" marL="457200" rtl="0" algn="l">
              <a:lnSpc>
                <a:spcPct val="115000"/>
              </a:lnSpc>
              <a:spcBef>
                <a:spcPts val="0"/>
              </a:spcBef>
              <a:spcAft>
                <a:spcPts val="0"/>
              </a:spcAft>
              <a:buClr>
                <a:srgbClr val="000000"/>
              </a:buClr>
              <a:buSzPts val="1200"/>
              <a:buFont typeface="Roboto"/>
              <a:buNone/>
            </a:pPr>
            <a:r>
              <a:t/>
            </a:r>
            <a:endParaRPr sz="1300">
              <a:highlight>
                <a:schemeClr val="lt1"/>
              </a:highlight>
            </a:endParaRPr>
          </a:p>
        </p:txBody>
      </p:sp>
      <p:pic>
        <p:nvPicPr>
          <p:cNvPr id="346" name="Google Shape;346;p33"/>
          <p:cNvPicPr preferRelativeResize="0"/>
          <p:nvPr/>
        </p:nvPicPr>
        <p:blipFill>
          <a:blip r:embed="rId3">
            <a:alphaModFix/>
          </a:blip>
          <a:stretch>
            <a:fillRect/>
          </a:stretch>
        </p:blipFill>
        <p:spPr>
          <a:xfrm>
            <a:off x="1794038" y="626401"/>
            <a:ext cx="5555922" cy="2064724"/>
          </a:xfrm>
          <a:prstGeom prst="rect">
            <a:avLst/>
          </a:prstGeom>
          <a:noFill/>
          <a:ln>
            <a:noFill/>
          </a:ln>
        </p:spPr>
      </p:pic>
      <p:pic>
        <p:nvPicPr>
          <p:cNvPr id="347" name="Google Shape;347;p33"/>
          <p:cNvPicPr preferRelativeResize="0"/>
          <p:nvPr/>
        </p:nvPicPr>
        <p:blipFill>
          <a:blip r:embed="rId4">
            <a:alphaModFix/>
          </a:blip>
          <a:stretch>
            <a:fillRect/>
          </a:stretch>
        </p:blipFill>
        <p:spPr>
          <a:xfrm>
            <a:off x="1896600" y="3008525"/>
            <a:ext cx="4688975" cy="200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sidential Area Social Media Strategy by Slidesgo">
  <a:themeElements>
    <a:clrScheme name="Simple Light">
      <a:dk1>
        <a:srgbClr val="61243C"/>
      </a:dk1>
      <a:lt1>
        <a:srgbClr val="FCF8F9"/>
      </a:lt1>
      <a:dk2>
        <a:srgbClr val="872F50"/>
      </a:dk2>
      <a:lt2>
        <a:srgbClr val="924360"/>
      </a:lt2>
      <a:accent1>
        <a:srgbClr val="B47D91"/>
      </a:accent1>
      <a:accent2>
        <a:srgbClr val="E1CBD3"/>
      </a:accent2>
      <a:accent3>
        <a:srgbClr val="FAE7EC"/>
      </a:accent3>
      <a:accent4>
        <a:srgbClr val="191919"/>
      </a:accent4>
      <a:accent5>
        <a:srgbClr val="FFFFFF"/>
      </a:accent5>
      <a:accent6>
        <a:srgbClr val="FFFFFF"/>
      </a:accent6>
      <a:hlink>
        <a:srgbClr val="6124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